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457" r:id="rId3"/>
    <p:sldId id="506" r:id="rId4"/>
    <p:sldId id="507" r:id="rId5"/>
    <p:sldId id="508" r:id="rId6"/>
    <p:sldId id="484" r:id="rId7"/>
    <p:sldId id="509" r:id="rId8"/>
    <p:sldId id="510" r:id="rId9"/>
    <p:sldId id="485" r:id="rId10"/>
    <p:sldId id="512" r:id="rId11"/>
    <p:sldId id="513" r:id="rId12"/>
    <p:sldId id="511" r:id="rId13"/>
    <p:sldId id="486" r:id="rId14"/>
    <p:sldId id="514" r:id="rId15"/>
    <p:sldId id="515" r:id="rId16"/>
    <p:sldId id="491" r:id="rId17"/>
    <p:sldId id="516" r:id="rId18"/>
    <p:sldId id="517" r:id="rId19"/>
    <p:sldId id="518" r:id="rId20"/>
    <p:sldId id="519" r:id="rId21"/>
    <p:sldId id="520" r:id="rId22"/>
    <p:sldId id="378" r:id="rId23"/>
    <p:sldId id="522" r:id="rId24"/>
    <p:sldId id="521" r:id="rId25"/>
    <p:sldId id="504" r:id="rId26"/>
    <p:sldId id="524" r:id="rId27"/>
    <p:sldId id="523" r:id="rId28"/>
    <p:sldId id="526" r:id="rId29"/>
    <p:sldId id="528" r:id="rId30"/>
    <p:sldId id="527" r:id="rId31"/>
    <p:sldId id="503" r:id="rId32"/>
    <p:sldId id="529" r:id="rId33"/>
    <p:sldId id="463" r:id="rId34"/>
    <p:sldId id="532" r:id="rId35"/>
    <p:sldId id="531" r:id="rId36"/>
    <p:sldId id="530" r:id="rId37"/>
    <p:sldId id="466" r:id="rId38"/>
    <p:sldId id="533" r:id="rId39"/>
    <p:sldId id="467" r:id="rId40"/>
    <p:sldId id="534" r:id="rId41"/>
    <p:sldId id="535" r:id="rId42"/>
    <p:sldId id="481" r:id="rId43"/>
    <p:sldId id="536" r:id="rId44"/>
    <p:sldId id="539" r:id="rId45"/>
    <p:sldId id="540" r:id="rId46"/>
    <p:sldId id="541" r:id="rId47"/>
    <p:sldId id="488" r:id="rId48"/>
    <p:sldId id="537" r:id="rId49"/>
    <p:sldId id="490" r:id="rId50"/>
    <p:sldId id="542" r:id="rId51"/>
    <p:sldId id="489" r:id="rId52"/>
    <p:sldId id="543" r:id="rId53"/>
    <p:sldId id="544" r:id="rId54"/>
    <p:sldId id="471" r:id="rId55"/>
    <p:sldId id="545" r:id="rId56"/>
    <p:sldId id="459" r:id="rId57"/>
    <p:sldId id="546" r:id="rId58"/>
    <p:sldId id="547" r:id="rId59"/>
    <p:sldId id="548" r:id="rId60"/>
    <p:sldId id="474" r:id="rId61"/>
    <p:sldId id="549" r:id="rId62"/>
    <p:sldId id="492" r:id="rId63"/>
    <p:sldId id="550" r:id="rId64"/>
    <p:sldId id="473" r:id="rId65"/>
    <p:sldId id="475" r:id="rId66"/>
    <p:sldId id="553" r:id="rId67"/>
    <p:sldId id="552" r:id="rId68"/>
    <p:sldId id="551" r:id="rId69"/>
    <p:sldId id="493" r:id="rId70"/>
    <p:sldId id="555" r:id="rId71"/>
    <p:sldId id="554" r:id="rId72"/>
    <p:sldId id="470" r:id="rId73"/>
    <p:sldId id="556" r:id="rId74"/>
    <p:sldId id="479" r:id="rId75"/>
    <p:sldId id="559" r:id="rId76"/>
    <p:sldId id="558" r:id="rId77"/>
    <p:sldId id="557" r:id="rId78"/>
    <p:sldId id="494" r:id="rId79"/>
    <p:sldId id="560" r:id="rId80"/>
    <p:sldId id="561" r:id="rId81"/>
    <p:sldId id="461" r:id="rId82"/>
    <p:sldId id="564" r:id="rId83"/>
    <p:sldId id="563" r:id="rId84"/>
    <p:sldId id="562" r:id="rId85"/>
    <p:sldId id="502" r:id="rId86"/>
    <p:sldId id="566" r:id="rId87"/>
    <p:sldId id="565" r:id="rId88"/>
    <p:sldId id="267" r:id="rId89"/>
    <p:sldId id="476" r:id="rId90"/>
    <p:sldId id="569" r:id="rId91"/>
    <p:sldId id="568" r:id="rId92"/>
    <p:sldId id="567" r:id="rId93"/>
    <p:sldId id="495" r:id="rId94"/>
    <p:sldId id="571" r:id="rId95"/>
    <p:sldId id="570" r:id="rId96"/>
    <p:sldId id="477" r:id="rId97"/>
    <p:sldId id="572" r:id="rId98"/>
    <p:sldId id="573" r:id="rId99"/>
    <p:sldId id="574" r:id="rId100"/>
    <p:sldId id="478" r:id="rId101"/>
    <p:sldId id="576" r:id="rId102"/>
    <p:sldId id="575" r:id="rId103"/>
    <p:sldId id="468" r:id="rId104"/>
    <p:sldId id="577" r:id="rId105"/>
    <p:sldId id="462" r:id="rId106"/>
    <p:sldId id="578" r:id="rId107"/>
    <p:sldId id="580" r:id="rId108"/>
    <p:sldId id="579" r:id="rId109"/>
    <p:sldId id="496" r:id="rId110"/>
    <p:sldId id="581" r:id="rId111"/>
    <p:sldId id="582" r:id="rId112"/>
    <p:sldId id="583" r:id="rId113"/>
    <p:sldId id="592" r:id="rId114"/>
    <p:sldId id="595" r:id="rId115"/>
    <p:sldId id="593" r:id="rId116"/>
    <p:sldId id="594" r:id="rId117"/>
    <p:sldId id="498" r:id="rId118"/>
    <p:sldId id="596" r:id="rId119"/>
    <p:sldId id="597" r:id="rId120"/>
    <p:sldId id="598" r:id="rId121"/>
    <p:sldId id="499" r:id="rId122"/>
    <p:sldId id="600" r:id="rId123"/>
    <p:sldId id="601" r:id="rId124"/>
    <p:sldId id="599" r:id="rId125"/>
    <p:sldId id="465" r:id="rId126"/>
    <p:sldId id="603" r:id="rId127"/>
    <p:sldId id="602" r:id="rId128"/>
    <p:sldId id="500" r:id="rId129"/>
    <p:sldId id="487" r:id="rId130"/>
    <p:sldId id="483" r:id="rId131"/>
    <p:sldId id="433" r:id="rId1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53" autoAdjust="0"/>
    <p:restoredTop sz="94660"/>
  </p:normalViewPr>
  <p:slideViewPr>
    <p:cSldViewPr snapToGrid="0">
      <p:cViewPr>
        <p:scale>
          <a:sx n="65" d="100"/>
          <a:sy n="65" d="100"/>
        </p:scale>
        <p:origin x="1138" y="509"/>
      </p:cViewPr>
      <p:guideLst/>
    </p:cSldViewPr>
  </p:slideViewPr>
  <p:notesTextViewPr>
    <p:cViewPr>
      <p:scale>
        <a:sx n="1" d="1"/>
        <a:sy n="1" d="1"/>
      </p:scale>
      <p:origin x="0" y="0"/>
    </p:cViewPr>
  </p:notesTextViewPr>
  <p:sorterViewPr>
    <p:cViewPr>
      <p:scale>
        <a:sx n="100" d="100"/>
        <a:sy n="100" d="100"/>
      </p:scale>
      <p:origin x="0" y="-9438"/>
    </p:cViewPr>
  </p:sorter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theme" Target="theme/theme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FE3ED0C-CECC-40E1-8B74-64420ED9AC8C}"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EEAD-5DE1-4328-92C4-4B43AF483F8B}" type="slidenum">
              <a:rPr lang="en-US" smtClean="0"/>
              <a:t>‹#›</a:t>
            </a:fld>
            <a:endParaRPr lang="en-US"/>
          </a:p>
        </p:txBody>
      </p:sp>
    </p:spTree>
    <p:extLst>
      <p:ext uri="{BB962C8B-B14F-4D97-AF65-F5344CB8AC3E}">
        <p14:creationId xmlns:p14="http://schemas.microsoft.com/office/powerpoint/2010/main" val="3174683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E3ED0C-CECC-40E1-8B74-64420ED9AC8C}"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EEAD-5DE1-4328-92C4-4B43AF483F8B}" type="slidenum">
              <a:rPr lang="en-US" smtClean="0"/>
              <a:t>‹#›</a:t>
            </a:fld>
            <a:endParaRPr lang="en-US"/>
          </a:p>
        </p:txBody>
      </p:sp>
    </p:spTree>
    <p:extLst>
      <p:ext uri="{BB962C8B-B14F-4D97-AF65-F5344CB8AC3E}">
        <p14:creationId xmlns:p14="http://schemas.microsoft.com/office/powerpoint/2010/main" val="3674643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E3ED0C-CECC-40E1-8B74-64420ED9AC8C}"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EEAD-5DE1-4328-92C4-4B43AF483F8B}" type="slidenum">
              <a:rPr lang="en-US" smtClean="0"/>
              <a:t>‹#›</a:t>
            </a:fld>
            <a:endParaRPr lang="en-US"/>
          </a:p>
        </p:txBody>
      </p:sp>
    </p:spTree>
    <p:extLst>
      <p:ext uri="{BB962C8B-B14F-4D97-AF65-F5344CB8AC3E}">
        <p14:creationId xmlns:p14="http://schemas.microsoft.com/office/powerpoint/2010/main" val="344089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E3ED0C-CECC-40E1-8B74-64420ED9AC8C}"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EEAD-5DE1-4328-92C4-4B43AF483F8B}" type="slidenum">
              <a:rPr lang="en-US" smtClean="0"/>
              <a:t>‹#›</a:t>
            </a:fld>
            <a:endParaRPr lang="en-US"/>
          </a:p>
        </p:txBody>
      </p:sp>
    </p:spTree>
    <p:extLst>
      <p:ext uri="{BB962C8B-B14F-4D97-AF65-F5344CB8AC3E}">
        <p14:creationId xmlns:p14="http://schemas.microsoft.com/office/powerpoint/2010/main" val="1246486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FE3ED0C-CECC-40E1-8B74-64420ED9AC8C}" type="datetimeFigureOut">
              <a:rPr lang="en-US" smtClean="0"/>
              <a:t>11/12/2023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EEAD-5DE1-4328-92C4-4B43AF483F8B}" type="slidenum">
              <a:rPr lang="en-US" smtClean="0"/>
              <a:t>‹#›</a:t>
            </a:fld>
            <a:endParaRPr lang="en-US"/>
          </a:p>
        </p:txBody>
      </p:sp>
    </p:spTree>
    <p:extLst>
      <p:ext uri="{BB962C8B-B14F-4D97-AF65-F5344CB8AC3E}">
        <p14:creationId xmlns:p14="http://schemas.microsoft.com/office/powerpoint/2010/main" val="936646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FE3ED0C-CECC-40E1-8B74-64420ED9AC8C}" type="datetimeFigureOut">
              <a:rPr lang="en-US" smtClean="0"/>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3EEAD-5DE1-4328-92C4-4B43AF483F8B}" type="slidenum">
              <a:rPr lang="en-US" smtClean="0"/>
              <a:t>‹#›</a:t>
            </a:fld>
            <a:endParaRPr lang="en-US"/>
          </a:p>
        </p:txBody>
      </p:sp>
    </p:spTree>
    <p:extLst>
      <p:ext uri="{BB962C8B-B14F-4D97-AF65-F5344CB8AC3E}">
        <p14:creationId xmlns:p14="http://schemas.microsoft.com/office/powerpoint/2010/main" val="806176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FE3ED0C-CECC-40E1-8B74-64420ED9AC8C}" type="datetimeFigureOut">
              <a:rPr lang="en-US" smtClean="0"/>
              <a:t>11/12/2023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83EEAD-5DE1-4328-92C4-4B43AF483F8B}" type="slidenum">
              <a:rPr lang="en-US" smtClean="0"/>
              <a:t>‹#›</a:t>
            </a:fld>
            <a:endParaRPr lang="en-US"/>
          </a:p>
        </p:txBody>
      </p:sp>
    </p:spTree>
    <p:extLst>
      <p:ext uri="{BB962C8B-B14F-4D97-AF65-F5344CB8AC3E}">
        <p14:creationId xmlns:p14="http://schemas.microsoft.com/office/powerpoint/2010/main" val="3137823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FE3ED0C-CECC-40E1-8B74-64420ED9AC8C}" type="datetimeFigureOut">
              <a:rPr lang="en-US" smtClean="0"/>
              <a:t>11/12/2023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83EEAD-5DE1-4328-92C4-4B43AF483F8B}" type="slidenum">
              <a:rPr lang="en-US" smtClean="0"/>
              <a:t>‹#›</a:t>
            </a:fld>
            <a:endParaRPr lang="en-US"/>
          </a:p>
        </p:txBody>
      </p:sp>
    </p:spTree>
    <p:extLst>
      <p:ext uri="{BB962C8B-B14F-4D97-AF65-F5344CB8AC3E}">
        <p14:creationId xmlns:p14="http://schemas.microsoft.com/office/powerpoint/2010/main" val="430274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E3ED0C-CECC-40E1-8B74-64420ED9AC8C}" type="datetimeFigureOut">
              <a:rPr lang="en-US" smtClean="0"/>
              <a:t>11/12/2023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83EEAD-5DE1-4328-92C4-4B43AF483F8B}" type="slidenum">
              <a:rPr lang="en-US" smtClean="0"/>
              <a:t>‹#›</a:t>
            </a:fld>
            <a:endParaRPr lang="en-US"/>
          </a:p>
        </p:txBody>
      </p:sp>
    </p:spTree>
    <p:extLst>
      <p:ext uri="{BB962C8B-B14F-4D97-AF65-F5344CB8AC3E}">
        <p14:creationId xmlns:p14="http://schemas.microsoft.com/office/powerpoint/2010/main" val="905181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E3ED0C-CECC-40E1-8B74-64420ED9AC8C}" type="datetimeFigureOut">
              <a:rPr lang="en-US" smtClean="0"/>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3EEAD-5DE1-4328-92C4-4B43AF483F8B}" type="slidenum">
              <a:rPr lang="en-US" smtClean="0"/>
              <a:t>‹#›</a:t>
            </a:fld>
            <a:endParaRPr lang="en-US"/>
          </a:p>
        </p:txBody>
      </p:sp>
    </p:spTree>
    <p:extLst>
      <p:ext uri="{BB962C8B-B14F-4D97-AF65-F5344CB8AC3E}">
        <p14:creationId xmlns:p14="http://schemas.microsoft.com/office/powerpoint/2010/main" val="1967680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FE3ED0C-CECC-40E1-8B74-64420ED9AC8C}" type="datetimeFigureOut">
              <a:rPr lang="en-US" smtClean="0"/>
              <a:t>11/12/2023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3EEAD-5DE1-4328-92C4-4B43AF483F8B}" type="slidenum">
              <a:rPr lang="en-US" smtClean="0"/>
              <a:t>‹#›</a:t>
            </a:fld>
            <a:endParaRPr lang="en-US"/>
          </a:p>
        </p:txBody>
      </p:sp>
    </p:spTree>
    <p:extLst>
      <p:ext uri="{BB962C8B-B14F-4D97-AF65-F5344CB8AC3E}">
        <p14:creationId xmlns:p14="http://schemas.microsoft.com/office/powerpoint/2010/main" val="1966831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E3ED0C-CECC-40E1-8B74-64420ED9AC8C}" type="datetimeFigureOut">
              <a:rPr lang="en-US" smtClean="0"/>
              <a:t>11/12/2023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83EEAD-5DE1-4328-92C4-4B43AF483F8B}" type="slidenum">
              <a:rPr lang="en-US" smtClean="0"/>
              <a:t>‹#›</a:t>
            </a:fld>
            <a:endParaRPr lang="en-US"/>
          </a:p>
        </p:txBody>
      </p:sp>
    </p:spTree>
    <p:extLst>
      <p:ext uri="{BB962C8B-B14F-4D97-AF65-F5344CB8AC3E}">
        <p14:creationId xmlns:p14="http://schemas.microsoft.com/office/powerpoint/2010/main" val="3199674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oblitz@uw.edu"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oleObject" Target="../embeddings/oleObject1.bin"/><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86757" y="2556769"/>
            <a:ext cx="9081857" cy="1754326"/>
          </a:xfrm>
          <a:prstGeom prst="rect">
            <a:avLst/>
          </a:prstGeom>
          <a:noFill/>
        </p:spPr>
        <p:txBody>
          <a:bodyPr wrap="square" rtlCol="0">
            <a:spAutoFit/>
          </a:bodyPr>
          <a:lstStyle/>
          <a:p>
            <a:r>
              <a:rPr lang="en-US" sz="5400" b="1" dirty="0"/>
              <a:t>Is Lattice-Based Post-Quantum Cryptography Secure?</a:t>
            </a:r>
          </a:p>
        </p:txBody>
      </p:sp>
      <p:sp>
        <p:nvSpPr>
          <p:cNvPr id="3" name="TextBox 2"/>
          <p:cNvSpPr txBox="1"/>
          <p:nvPr/>
        </p:nvSpPr>
        <p:spPr>
          <a:xfrm>
            <a:off x="3258105" y="4953739"/>
            <a:ext cx="7933231" cy="1077218"/>
          </a:xfrm>
          <a:prstGeom prst="rect">
            <a:avLst/>
          </a:prstGeom>
          <a:noFill/>
        </p:spPr>
        <p:txBody>
          <a:bodyPr wrap="square" rtlCol="0">
            <a:spAutoFit/>
          </a:bodyPr>
          <a:lstStyle/>
          <a:p>
            <a:r>
              <a:rPr lang="en-US" sz="3200" dirty="0"/>
              <a:t>   Neal Koblitz, </a:t>
            </a:r>
            <a:r>
              <a:rPr lang="en-US" sz="3200" dirty="0">
                <a:hlinkClick r:id="rId2"/>
              </a:rPr>
              <a:t>koblitz@uw.edu</a:t>
            </a:r>
            <a:endParaRPr lang="en-US" sz="3200" dirty="0"/>
          </a:p>
          <a:p>
            <a:r>
              <a:rPr lang="en-US" sz="3200" dirty="0"/>
              <a:t>University of Washington, Seattle</a:t>
            </a:r>
          </a:p>
        </p:txBody>
      </p:sp>
      <p:sp>
        <p:nvSpPr>
          <p:cNvPr id="5" name="TextBox 4">
            <a:extLst>
              <a:ext uri="{FF2B5EF4-FFF2-40B4-BE49-F238E27FC236}">
                <a16:creationId xmlns:a16="http://schemas.microsoft.com/office/drawing/2014/main" id="{D523AB55-EC70-4344-8004-ECF0A951CBCA}"/>
              </a:ext>
            </a:extLst>
          </p:cNvPr>
          <p:cNvSpPr txBox="1"/>
          <p:nvPr/>
        </p:nvSpPr>
        <p:spPr>
          <a:xfrm>
            <a:off x="1145220" y="797814"/>
            <a:ext cx="10644326" cy="1200329"/>
          </a:xfrm>
          <a:prstGeom prst="rect">
            <a:avLst/>
          </a:prstGeom>
          <a:noFill/>
        </p:spPr>
        <p:txBody>
          <a:bodyPr wrap="square" rtlCol="0">
            <a:spAutoFit/>
          </a:bodyPr>
          <a:lstStyle/>
          <a:p>
            <a:r>
              <a:rPr lang="en-US" sz="3600" dirty="0"/>
              <a:t>Vietnam Institute for Advanced Study in Mathematics</a:t>
            </a:r>
          </a:p>
          <a:p>
            <a:r>
              <a:rPr lang="en-US" sz="3600" dirty="0"/>
              <a:t>                                7 December 2023</a:t>
            </a:r>
          </a:p>
        </p:txBody>
      </p:sp>
    </p:spTree>
    <p:extLst>
      <p:ext uri="{BB962C8B-B14F-4D97-AF65-F5344CB8AC3E}">
        <p14:creationId xmlns:p14="http://schemas.microsoft.com/office/powerpoint/2010/main" val="600971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C69F47-3EFB-9772-B597-6FB53E7325D1}"/>
              </a:ext>
            </a:extLst>
          </p:cNvPr>
          <p:cNvSpPr txBox="1"/>
          <p:nvPr/>
        </p:nvSpPr>
        <p:spPr>
          <a:xfrm>
            <a:off x="1237129" y="935915"/>
            <a:ext cx="3797450" cy="369332"/>
          </a:xfrm>
          <a:prstGeom prst="rect">
            <a:avLst/>
          </a:prstGeom>
          <a:noFill/>
        </p:spPr>
        <p:txBody>
          <a:bodyPr wrap="square" rtlCol="0">
            <a:spAutoFit/>
          </a:bodyPr>
          <a:lstStyle/>
          <a:p>
            <a:r>
              <a:rPr lang="en-US" dirty="0"/>
              <a:t>            </a:t>
            </a:r>
          </a:p>
        </p:txBody>
      </p:sp>
      <p:sp>
        <p:nvSpPr>
          <p:cNvPr id="4" name="TextBox 3">
            <a:extLst>
              <a:ext uri="{FF2B5EF4-FFF2-40B4-BE49-F238E27FC236}">
                <a16:creationId xmlns:a16="http://schemas.microsoft.com/office/drawing/2014/main" id="{E094120F-8528-CA00-42B4-0E2EE5F333AB}"/>
              </a:ext>
            </a:extLst>
          </p:cNvPr>
          <p:cNvSpPr txBox="1"/>
          <p:nvPr/>
        </p:nvSpPr>
        <p:spPr>
          <a:xfrm>
            <a:off x="645459" y="181957"/>
            <a:ext cx="10596282" cy="2554545"/>
          </a:xfrm>
          <a:prstGeom prst="rect">
            <a:avLst/>
          </a:prstGeom>
          <a:noFill/>
        </p:spPr>
        <p:txBody>
          <a:bodyPr wrap="square" rtlCol="0">
            <a:spAutoFit/>
          </a:bodyPr>
          <a:lstStyle/>
          <a:p>
            <a:r>
              <a:rPr lang="en-US" sz="3200" dirty="0"/>
              <a:t>Reasons to doubt that quantum computing can be carried out on a large scale in the near (or medium) future:</a:t>
            </a:r>
          </a:p>
          <a:p>
            <a:endParaRPr lang="en-US" sz="3200" dirty="0"/>
          </a:p>
          <a:p>
            <a:pPr marL="514350" indent="-514350">
              <a:buAutoNum type="arabicPeriod"/>
            </a:pPr>
            <a:r>
              <a:rPr lang="en-US" sz="3200" dirty="0"/>
              <a:t>Huge technical obstacles to scaling: noise and instability —“quantum decoherence”.</a:t>
            </a:r>
          </a:p>
        </p:txBody>
      </p:sp>
    </p:spTree>
    <p:extLst>
      <p:ext uri="{BB962C8B-B14F-4D97-AF65-F5344CB8AC3E}">
        <p14:creationId xmlns:p14="http://schemas.microsoft.com/office/powerpoint/2010/main" val="216777699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DCAF96-19CF-44FC-1FBC-241857AC9B00}"/>
              </a:ext>
            </a:extLst>
          </p:cNvPr>
          <p:cNvSpPr txBox="1"/>
          <p:nvPr/>
        </p:nvSpPr>
        <p:spPr>
          <a:xfrm>
            <a:off x="798989" y="435006"/>
            <a:ext cx="10963923" cy="1077218"/>
          </a:xfrm>
          <a:prstGeom prst="rect">
            <a:avLst/>
          </a:prstGeom>
          <a:noFill/>
        </p:spPr>
        <p:txBody>
          <a:bodyPr wrap="square" rtlCol="0">
            <a:spAutoFit/>
          </a:bodyPr>
          <a:lstStyle/>
          <a:p>
            <a:r>
              <a:rPr lang="en-US" sz="3200" dirty="0">
                <a:cs typeface="Times New Roman" panose="02020603050405020304" pitchFamily="18" charset="0"/>
              </a:rPr>
              <a:t>● In at least one case the true security is demonstrably less than the level required by NIST for approval.</a:t>
            </a:r>
          </a:p>
        </p:txBody>
      </p:sp>
    </p:spTree>
    <p:extLst>
      <p:ext uri="{BB962C8B-B14F-4D97-AF65-F5344CB8AC3E}">
        <p14:creationId xmlns:p14="http://schemas.microsoft.com/office/powerpoint/2010/main" val="285597712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DCAF96-19CF-44FC-1FBC-241857AC9B00}"/>
              </a:ext>
            </a:extLst>
          </p:cNvPr>
          <p:cNvSpPr txBox="1"/>
          <p:nvPr/>
        </p:nvSpPr>
        <p:spPr>
          <a:xfrm>
            <a:off x="798989" y="435006"/>
            <a:ext cx="10963923" cy="4031873"/>
          </a:xfrm>
          <a:prstGeom prst="rect">
            <a:avLst/>
          </a:prstGeom>
          <a:noFill/>
        </p:spPr>
        <p:txBody>
          <a:bodyPr wrap="square" rtlCol="0">
            <a:spAutoFit/>
          </a:bodyPr>
          <a:lstStyle/>
          <a:p>
            <a:r>
              <a:rPr lang="en-US" sz="3200" dirty="0">
                <a:cs typeface="Times New Roman" panose="02020603050405020304" pitchFamily="18" charset="0"/>
              </a:rPr>
              <a:t>● In at least one case the true security is demonstrably less than the level required by NIST for approval.</a:t>
            </a:r>
          </a:p>
          <a:p>
            <a:endParaRPr lang="en-US" sz="3200" dirty="0">
              <a:cs typeface="Times New Roman" panose="02020603050405020304" pitchFamily="18" charset="0"/>
            </a:endParaRPr>
          </a:p>
          <a:p>
            <a:r>
              <a:rPr lang="en-US" sz="3200" dirty="0">
                <a:cs typeface="Times New Roman" panose="02020603050405020304" pitchFamily="18" charset="0"/>
              </a:rPr>
              <a:t>New cryptosystems are required to be secure against known attacks with enough extra margin so as to resist the gradual future advances in algorithms and technology — for example,</a:t>
            </a:r>
          </a:p>
          <a:p>
            <a:r>
              <a:rPr lang="en-US" sz="3200" dirty="0">
                <a:cs typeface="Times New Roman" panose="02020603050405020304" pitchFamily="18" charset="0"/>
              </a:rPr>
              <a:t>improved ASICs.  (ASIC = application-specific integrated circuit, that is, hardware specially constructed for the algorithm)</a:t>
            </a:r>
          </a:p>
        </p:txBody>
      </p:sp>
    </p:spTree>
    <p:extLst>
      <p:ext uri="{BB962C8B-B14F-4D97-AF65-F5344CB8AC3E}">
        <p14:creationId xmlns:p14="http://schemas.microsoft.com/office/powerpoint/2010/main" val="109949914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DCAF96-19CF-44FC-1FBC-241857AC9B00}"/>
              </a:ext>
            </a:extLst>
          </p:cNvPr>
          <p:cNvSpPr txBox="1"/>
          <p:nvPr/>
        </p:nvSpPr>
        <p:spPr>
          <a:xfrm>
            <a:off x="798989" y="435006"/>
            <a:ext cx="10963923" cy="5992765"/>
          </a:xfrm>
          <a:prstGeom prst="rect">
            <a:avLst/>
          </a:prstGeom>
          <a:noFill/>
        </p:spPr>
        <p:txBody>
          <a:bodyPr wrap="square" rtlCol="0">
            <a:spAutoFit/>
          </a:bodyPr>
          <a:lstStyle/>
          <a:p>
            <a:r>
              <a:rPr lang="en-US" sz="3200" dirty="0">
                <a:cs typeface="Times New Roman" panose="02020603050405020304" pitchFamily="18" charset="0"/>
              </a:rPr>
              <a:t>● In at least one case the true security is demonstrably less than the level required by NIST for approval.</a:t>
            </a:r>
          </a:p>
          <a:p>
            <a:endParaRPr lang="en-US" sz="3200" dirty="0">
              <a:cs typeface="Times New Roman" panose="02020603050405020304" pitchFamily="18" charset="0"/>
            </a:endParaRPr>
          </a:p>
          <a:p>
            <a:r>
              <a:rPr lang="en-US" sz="3200" dirty="0">
                <a:cs typeface="Times New Roman" panose="02020603050405020304" pitchFamily="18" charset="0"/>
              </a:rPr>
              <a:t>New cryptosystems are required to be secure against known attacks with enough extra margin so as to resist the gradual future advances in algorithms and technology — for example,</a:t>
            </a:r>
          </a:p>
          <a:p>
            <a:r>
              <a:rPr lang="en-US" sz="3200" dirty="0">
                <a:cs typeface="Times New Roman" panose="02020603050405020304" pitchFamily="18" charset="0"/>
              </a:rPr>
              <a:t>improved ASICs.  (ASIC = application-specific integrated circuit, that is, hardware specially constructed for the algorithm)</a:t>
            </a:r>
          </a:p>
          <a:p>
            <a:endParaRPr lang="en-US" sz="3200" dirty="0">
              <a:cs typeface="Times New Roman" panose="02020603050405020304" pitchFamily="18" charset="0"/>
            </a:endParaRPr>
          </a:p>
          <a:p>
            <a:r>
              <a:rPr lang="en-US" sz="3200" dirty="0">
                <a:cs typeface="Times New Roman" panose="02020603050405020304" pitchFamily="18" charset="0"/>
              </a:rPr>
              <a:t>● MATZOV’s overall conclusion is that the security question for LWE-based systems is unresolved, and that type of cryptography still needs to pass the test of time.</a:t>
            </a:r>
          </a:p>
        </p:txBody>
      </p:sp>
    </p:spTree>
    <p:extLst>
      <p:ext uri="{BB962C8B-B14F-4D97-AF65-F5344CB8AC3E}">
        <p14:creationId xmlns:p14="http://schemas.microsoft.com/office/powerpoint/2010/main" val="269776192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9B2D0D9-EBFD-8547-2C91-8687DBCD8DD0}"/>
              </a:ext>
            </a:extLst>
          </p:cNvPr>
          <p:cNvSpPr txBox="1"/>
          <p:nvPr/>
        </p:nvSpPr>
        <p:spPr>
          <a:xfrm>
            <a:off x="967667" y="932156"/>
            <a:ext cx="10022888" cy="1569660"/>
          </a:xfrm>
          <a:prstGeom prst="rect">
            <a:avLst/>
          </a:prstGeom>
          <a:noFill/>
        </p:spPr>
        <p:txBody>
          <a:bodyPr wrap="square" rtlCol="0">
            <a:spAutoFit/>
          </a:bodyPr>
          <a:lstStyle/>
          <a:p>
            <a:r>
              <a:rPr lang="en-US" sz="3200" dirty="0">
                <a:cs typeface="Times New Roman" panose="02020603050405020304" pitchFamily="18" charset="0"/>
              </a:rPr>
              <a:t>As far as I know, this report was the first time that the super-secret organization MATZOV commented publicly about a controversy in cryptography.</a:t>
            </a:r>
          </a:p>
        </p:txBody>
      </p:sp>
    </p:spTree>
    <p:extLst>
      <p:ext uri="{BB962C8B-B14F-4D97-AF65-F5344CB8AC3E}">
        <p14:creationId xmlns:p14="http://schemas.microsoft.com/office/powerpoint/2010/main" val="160370327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9B2D0D9-EBFD-8547-2C91-8687DBCD8DD0}"/>
              </a:ext>
            </a:extLst>
          </p:cNvPr>
          <p:cNvSpPr txBox="1"/>
          <p:nvPr/>
        </p:nvSpPr>
        <p:spPr>
          <a:xfrm>
            <a:off x="967667" y="932156"/>
            <a:ext cx="10022888" cy="4031873"/>
          </a:xfrm>
          <a:prstGeom prst="rect">
            <a:avLst/>
          </a:prstGeom>
          <a:noFill/>
        </p:spPr>
        <p:txBody>
          <a:bodyPr wrap="square" rtlCol="0">
            <a:spAutoFit/>
          </a:bodyPr>
          <a:lstStyle/>
          <a:p>
            <a:r>
              <a:rPr lang="en-US" sz="3200" dirty="0">
                <a:cs typeface="Times New Roman" panose="02020603050405020304" pitchFamily="18" charset="0"/>
              </a:rPr>
              <a:t>As far as I know, this report was the first time that the super-secret organization MATZOV commented publicly about a controversy in cryptography.</a:t>
            </a:r>
          </a:p>
          <a:p>
            <a:endParaRPr lang="en-US" sz="3200" dirty="0">
              <a:cs typeface="Times New Roman" panose="02020603050405020304" pitchFamily="18" charset="0"/>
            </a:endParaRPr>
          </a:p>
          <a:p>
            <a:r>
              <a:rPr lang="en-US" sz="3200" dirty="0">
                <a:cs typeface="Times New Roman" panose="02020603050405020304" pitchFamily="18" charset="0"/>
              </a:rPr>
              <a:t>Despite MATZOV’s close relations with the U.S. National Security Agency (NSA), the viewpoint in the preprint is in direct conflict with NSA’s opinion, which supports the adoption of LWE-systems.</a:t>
            </a:r>
            <a:endParaRPr lang="en-US" sz="3200" dirty="0"/>
          </a:p>
        </p:txBody>
      </p:sp>
    </p:spTree>
    <p:extLst>
      <p:ext uri="{BB962C8B-B14F-4D97-AF65-F5344CB8AC3E}">
        <p14:creationId xmlns:p14="http://schemas.microsoft.com/office/powerpoint/2010/main" val="298243673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E02F7E-7837-F333-9635-1890956B7AC1}"/>
              </a:ext>
            </a:extLst>
          </p:cNvPr>
          <p:cNvSpPr txBox="1"/>
          <p:nvPr/>
        </p:nvSpPr>
        <p:spPr>
          <a:xfrm>
            <a:off x="932156" y="426128"/>
            <a:ext cx="10005134"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ea typeface="+mn-ea"/>
                <a:cs typeface="+mn-cs"/>
              </a:rPr>
              <a:t>NIST paid little attention to MATZOV’s report and did not comment on it in detail. The promoters of LWE-systems also did not </a:t>
            </a:r>
            <a:r>
              <a:rPr lang="en-US" sz="3200" dirty="0" err="1">
                <a:solidFill>
                  <a:prstClr val="black"/>
                </a:solidFill>
              </a:rPr>
              <a:t>giv</a:t>
            </a:r>
            <a:r>
              <a:rPr kumimoji="0" lang="en-US" sz="3200" b="0" i="0" u="none" strike="noStrike" kern="1200" cap="none" spc="0" normalizeH="0" baseline="0" noProof="0" dirty="0">
                <a:ln>
                  <a:noFill/>
                </a:ln>
                <a:solidFill>
                  <a:prstClr val="black"/>
                </a:solidFill>
                <a:effectLst/>
                <a:uLnTx/>
                <a:uFillTx/>
                <a:ea typeface="+mn-ea"/>
                <a:cs typeface="+mn-cs"/>
              </a:rPr>
              <a:t>e a serious response to the report. </a:t>
            </a:r>
          </a:p>
        </p:txBody>
      </p:sp>
    </p:spTree>
    <p:extLst>
      <p:ext uri="{BB962C8B-B14F-4D97-AF65-F5344CB8AC3E}">
        <p14:creationId xmlns:p14="http://schemas.microsoft.com/office/powerpoint/2010/main" val="170571788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E02F7E-7837-F333-9635-1890956B7AC1}"/>
              </a:ext>
            </a:extLst>
          </p:cNvPr>
          <p:cNvSpPr txBox="1"/>
          <p:nvPr/>
        </p:nvSpPr>
        <p:spPr>
          <a:xfrm>
            <a:off x="932156" y="426128"/>
            <a:ext cx="10005134"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ea typeface="+mn-ea"/>
                <a:cs typeface="+mn-cs"/>
              </a:rPr>
              <a:t>NIST paid little attention to MATZOV’s report and did not comment on it in detail. The promoters of LWE-systems also did not </a:t>
            </a:r>
            <a:r>
              <a:rPr lang="en-US" sz="3200" dirty="0" err="1">
                <a:solidFill>
                  <a:prstClr val="black"/>
                </a:solidFill>
              </a:rPr>
              <a:t>giv</a:t>
            </a:r>
            <a:r>
              <a:rPr kumimoji="0" lang="en-US" sz="3200" b="0" i="0" u="none" strike="noStrike" kern="1200" cap="none" spc="0" normalizeH="0" baseline="0" noProof="0" dirty="0">
                <a:ln>
                  <a:noFill/>
                </a:ln>
                <a:solidFill>
                  <a:prstClr val="black"/>
                </a:solidFill>
                <a:effectLst/>
                <a:uLnTx/>
                <a:uFillTx/>
                <a:ea typeface="+mn-ea"/>
                <a:cs typeface="+mn-cs"/>
              </a:rPr>
              <a:t>e a serious response to the report.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cs typeface="Times New Roman" panose="02020603050405020304" pitchFamily="18" charset="0"/>
              </a:rPr>
              <a:t>In February 2022, I had sent an advance copy of our paper to Dustin Moody, who directs NIST’s post-quantum cryptography project. (He’s a former PhD student of mine.)</a:t>
            </a:r>
          </a:p>
        </p:txBody>
      </p:sp>
    </p:spTree>
    <p:extLst>
      <p:ext uri="{BB962C8B-B14F-4D97-AF65-F5344CB8AC3E}">
        <p14:creationId xmlns:p14="http://schemas.microsoft.com/office/powerpoint/2010/main" val="163155301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E02F7E-7837-F333-9635-1890956B7AC1}"/>
              </a:ext>
            </a:extLst>
          </p:cNvPr>
          <p:cNvSpPr txBox="1"/>
          <p:nvPr/>
        </p:nvSpPr>
        <p:spPr>
          <a:xfrm>
            <a:off x="932156" y="426128"/>
            <a:ext cx="10005134" cy="403187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ea typeface="+mn-ea"/>
                <a:cs typeface="+mn-cs"/>
              </a:rPr>
              <a:t>NIST paid little attention to MATZOV’s report and did not comment on it in detail. The promoters of LWE-systems also did not </a:t>
            </a:r>
            <a:r>
              <a:rPr lang="en-US" sz="3200" dirty="0" err="1">
                <a:solidFill>
                  <a:prstClr val="black"/>
                </a:solidFill>
              </a:rPr>
              <a:t>giv</a:t>
            </a:r>
            <a:r>
              <a:rPr kumimoji="0" lang="en-US" sz="3200" b="0" i="0" u="none" strike="noStrike" kern="1200" cap="none" spc="0" normalizeH="0" baseline="0" noProof="0" dirty="0">
                <a:ln>
                  <a:noFill/>
                </a:ln>
                <a:solidFill>
                  <a:prstClr val="black"/>
                </a:solidFill>
                <a:effectLst/>
                <a:uLnTx/>
                <a:uFillTx/>
                <a:ea typeface="+mn-ea"/>
                <a:cs typeface="+mn-cs"/>
              </a:rPr>
              <a:t>e a serious response to the report.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cs typeface="Times New Roman" panose="02020603050405020304" pitchFamily="18" charset="0"/>
              </a:rPr>
              <a:t>In February 2022, I had sent an advance copy of our paper to Dustin Moody, who directs NIST’s post-quantum cryptography project. (He’s a former PhD student of mine.) NIST also paid little attention to that paper.</a:t>
            </a:r>
          </a:p>
        </p:txBody>
      </p:sp>
    </p:spTree>
    <p:extLst>
      <p:ext uri="{BB962C8B-B14F-4D97-AF65-F5344CB8AC3E}">
        <p14:creationId xmlns:p14="http://schemas.microsoft.com/office/powerpoint/2010/main" val="378025815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9E02F7E-7837-F333-9635-1890956B7AC1}"/>
              </a:ext>
            </a:extLst>
          </p:cNvPr>
          <p:cNvSpPr txBox="1"/>
          <p:nvPr/>
        </p:nvSpPr>
        <p:spPr>
          <a:xfrm>
            <a:off x="932156" y="426128"/>
            <a:ext cx="10005134" cy="60016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ea typeface="+mn-ea"/>
                <a:cs typeface="+mn-cs"/>
              </a:rPr>
              <a:t>NIST paid little attention to MATZOV’s report and did not comment on it in detail. The promoters of LWE-systems also did not </a:t>
            </a:r>
            <a:r>
              <a:rPr lang="en-US" sz="3200" dirty="0" err="1">
                <a:solidFill>
                  <a:prstClr val="black"/>
                </a:solidFill>
              </a:rPr>
              <a:t>giv</a:t>
            </a:r>
            <a:r>
              <a:rPr kumimoji="0" lang="en-US" sz="3200" b="0" i="0" u="none" strike="noStrike" kern="1200" cap="none" spc="0" normalizeH="0" baseline="0" noProof="0" dirty="0">
                <a:ln>
                  <a:noFill/>
                </a:ln>
                <a:solidFill>
                  <a:prstClr val="black"/>
                </a:solidFill>
                <a:effectLst/>
                <a:uLnTx/>
                <a:uFillTx/>
                <a:ea typeface="+mn-ea"/>
                <a:cs typeface="+mn-cs"/>
              </a:rPr>
              <a:t>e a serious response to the report.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cs typeface="Times New Roman" panose="02020603050405020304" pitchFamily="18" charset="0"/>
              </a:rPr>
              <a:t>In February 2022, I had sent an advance copy of our paper to Dustin Moody, who directs NIST’s post-quantum cryptography project. (He’s a former PhD student of mine.) NIST also paid little attention to that paper.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solidFill>
                <a:prstClr val="black"/>
              </a:solidFill>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cs typeface="Times New Roman" panose="02020603050405020304" pitchFamily="18" charset="0"/>
              </a:rPr>
              <a:t>I believe that NIST felt under pressure to approve post-quantum systems quickly, despite the absence of any near-term threat from quantum computation.</a:t>
            </a:r>
          </a:p>
        </p:txBody>
      </p:sp>
    </p:spTree>
    <p:extLst>
      <p:ext uri="{BB962C8B-B14F-4D97-AF65-F5344CB8AC3E}">
        <p14:creationId xmlns:p14="http://schemas.microsoft.com/office/powerpoint/2010/main" val="99248065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39356C-C4A1-9F64-D61C-915CB639FFE2}"/>
              </a:ext>
            </a:extLst>
          </p:cNvPr>
          <p:cNvSpPr txBox="1"/>
          <p:nvPr/>
        </p:nvSpPr>
        <p:spPr>
          <a:xfrm>
            <a:off x="1020932" y="594804"/>
            <a:ext cx="10315852" cy="584775"/>
          </a:xfrm>
          <a:prstGeom prst="rect">
            <a:avLst/>
          </a:prstGeom>
          <a:noFill/>
        </p:spPr>
        <p:txBody>
          <a:bodyPr wrap="square" rtlCol="0">
            <a:spAutoFit/>
          </a:bodyPr>
          <a:lstStyle/>
          <a:p>
            <a:r>
              <a:rPr lang="en-US" sz="3200" dirty="0"/>
              <a:t>Why?  </a:t>
            </a:r>
          </a:p>
        </p:txBody>
      </p:sp>
    </p:spTree>
    <p:extLst>
      <p:ext uri="{BB962C8B-B14F-4D97-AF65-F5344CB8AC3E}">
        <p14:creationId xmlns:p14="http://schemas.microsoft.com/office/powerpoint/2010/main" val="2975618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C69F47-3EFB-9772-B597-6FB53E7325D1}"/>
              </a:ext>
            </a:extLst>
          </p:cNvPr>
          <p:cNvSpPr txBox="1"/>
          <p:nvPr/>
        </p:nvSpPr>
        <p:spPr>
          <a:xfrm>
            <a:off x="1237129" y="935915"/>
            <a:ext cx="3797450" cy="369332"/>
          </a:xfrm>
          <a:prstGeom prst="rect">
            <a:avLst/>
          </a:prstGeom>
          <a:noFill/>
        </p:spPr>
        <p:txBody>
          <a:bodyPr wrap="square" rtlCol="0">
            <a:spAutoFit/>
          </a:bodyPr>
          <a:lstStyle/>
          <a:p>
            <a:r>
              <a:rPr lang="en-US" dirty="0"/>
              <a:t>            </a:t>
            </a:r>
          </a:p>
        </p:txBody>
      </p:sp>
      <p:sp>
        <p:nvSpPr>
          <p:cNvPr id="4" name="TextBox 3">
            <a:extLst>
              <a:ext uri="{FF2B5EF4-FFF2-40B4-BE49-F238E27FC236}">
                <a16:creationId xmlns:a16="http://schemas.microsoft.com/office/drawing/2014/main" id="{E094120F-8528-CA00-42B4-0E2EE5F333AB}"/>
              </a:ext>
            </a:extLst>
          </p:cNvPr>
          <p:cNvSpPr txBox="1"/>
          <p:nvPr/>
        </p:nvSpPr>
        <p:spPr>
          <a:xfrm>
            <a:off x="645459" y="181957"/>
            <a:ext cx="10596282" cy="4524315"/>
          </a:xfrm>
          <a:prstGeom prst="rect">
            <a:avLst/>
          </a:prstGeom>
          <a:noFill/>
        </p:spPr>
        <p:txBody>
          <a:bodyPr wrap="square" rtlCol="0">
            <a:spAutoFit/>
          </a:bodyPr>
          <a:lstStyle/>
          <a:p>
            <a:r>
              <a:rPr lang="en-US" sz="3200" dirty="0"/>
              <a:t>Reasons to doubt that quantum computing can be carried out on a large scale in the near (or medium) future:</a:t>
            </a:r>
          </a:p>
          <a:p>
            <a:endParaRPr lang="en-US" sz="3200" dirty="0"/>
          </a:p>
          <a:p>
            <a:pPr marL="514350" indent="-514350">
              <a:buAutoNum type="arabicPeriod"/>
            </a:pPr>
            <a:r>
              <a:rPr lang="en-US" sz="3200" dirty="0"/>
              <a:t>Huge technical obstacles to scaling: noise and instability —“quantum decoherence”.</a:t>
            </a:r>
          </a:p>
          <a:p>
            <a:pPr marL="514350" indent="-514350">
              <a:buAutoNum type="arabicPeriod"/>
            </a:pPr>
            <a:r>
              <a:rPr lang="en-US" sz="3200" dirty="0"/>
              <a:t>No way is known to store data within a quantum system; this greatly limits the types of problems that can be 	solved and also greatly reduces the financial incentive to continue investing large sums of money in it.</a:t>
            </a:r>
          </a:p>
        </p:txBody>
      </p:sp>
    </p:spTree>
    <p:extLst>
      <p:ext uri="{BB962C8B-B14F-4D97-AF65-F5344CB8AC3E}">
        <p14:creationId xmlns:p14="http://schemas.microsoft.com/office/powerpoint/2010/main" val="296450640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39356C-C4A1-9F64-D61C-915CB639FFE2}"/>
              </a:ext>
            </a:extLst>
          </p:cNvPr>
          <p:cNvSpPr txBox="1"/>
          <p:nvPr/>
        </p:nvSpPr>
        <p:spPr>
          <a:xfrm>
            <a:off x="1020932" y="594804"/>
            <a:ext cx="10315852" cy="2554545"/>
          </a:xfrm>
          <a:prstGeom prst="rect">
            <a:avLst/>
          </a:prstGeom>
          <a:noFill/>
        </p:spPr>
        <p:txBody>
          <a:bodyPr wrap="square" rtlCol="0">
            <a:spAutoFit/>
          </a:bodyPr>
          <a:lstStyle/>
          <a:p>
            <a:r>
              <a:rPr lang="en-US" sz="3200" dirty="0"/>
              <a:t>Why?  Most likely NIST was following the lead of the NSA, which in 2015 had published a recommendation that users of cryptography make a transition as soon as possible from RSA and ECC to post-quantum systems.</a:t>
            </a:r>
          </a:p>
          <a:p>
            <a:endParaRPr lang="en-US" sz="3200" dirty="0"/>
          </a:p>
        </p:txBody>
      </p:sp>
    </p:spTree>
    <p:extLst>
      <p:ext uri="{BB962C8B-B14F-4D97-AF65-F5344CB8AC3E}">
        <p14:creationId xmlns:p14="http://schemas.microsoft.com/office/powerpoint/2010/main" val="228691845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39356C-C4A1-9F64-D61C-915CB639FFE2}"/>
              </a:ext>
            </a:extLst>
          </p:cNvPr>
          <p:cNvSpPr txBox="1"/>
          <p:nvPr/>
        </p:nvSpPr>
        <p:spPr>
          <a:xfrm>
            <a:off x="1020932" y="594804"/>
            <a:ext cx="10315852" cy="4031873"/>
          </a:xfrm>
          <a:prstGeom prst="rect">
            <a:avLst/>
          </a:prstGeom>
          <a:noFill/>
        </p:spPr>
        <p:txBody>
          <a:bodyPr wrap="square" rtlCol="0">
            <a:spAutoFit/>
          </a:bodyPr>
          <a:lstStyle/>
          <a:p>
            <a:r>
              <a:rPr lang="en-US" sz="3200" dirty="0"/>
              <a:t>Why?  Most likely NIST was following the lead of the NSA, which in 2015 had published a recommendation that users of cryptography make a transition as soon as possible from RSA and ECC to post-quantum systems.</a:t>
            </a:r>
          </a:p>
          <a:p>
            <a:endParaRPr lang="en-US" sz="3200" dirty="0"/>
          </a:p>
          <a:p>
            <a:r>
              <a:rPr lang="en-US" sz="3200" dirty="0"/>
              <a:t>Why did the NSA make such a recommendation, despite the absence of urgency and the presence of much controversy and uncertainty about security issues?</a:t>
            </a:r>
          </a:p>
        </p:txBody>
      </p:sp>
    </p:spTree>
    <p:extLst>
      <p:ext uri="{BB962C8B-B14F-4D97-AF65-F5344CB8AC3E}">
        <p14:creationId xmlns:p14="http://schemas.microsoft.com/office/powerpoint/2010/main" val="312228168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339356C-C4A1-9F64-D61C-915CB639FFE2}"/>
              </a:ext>
            </a:extLst>
          </p:cNvPr>
          <p:cNvSpPr txBox="1"/>
          <p:nvPr/>
        </p:nvSpPr>
        <p:spPr>
          <a:xfrm>
            <a:off x="1020932" y="594804"/>
            <a:ext cx="10315852" cy="5016758"/>
          </a:xfrm>
          <a:prstGeom prst="rect">
            <a:avLst/>
          </a:prstGeom>
          <a:noFill/>
        </p:spPr>
        <p:txBody>
          <a:bodyPr wrap="square" rtlCol="0">
            <a:spAutoFit/>
          </a:bodyPr>
          <a:lstStyle/>
          <a:p>
            <a:r>
              <a:rPr lang="en-US" sz="3200" dirty="0"/>
              <a:t>Why?  Most likely NIST was following the lead of the NSA, which in 2015 had published a recommendation that users of cryptography make a transition as soon as possible from RSA and ECC to post-quantum systems.</a:t>
            </a:r>
          </a:p>
          <a:p>
            <a:endParaRPr lang="en-US" sz="3200" dirty="0"/>
          </a:p>
          <a:p>
            <a:r>
              <a:rPr lang="en-US" sz="3200" dirty="0"/>
              <a:t>Why did the NSA make such a recommendation, despite the absence of urgency and the presence of much controversy and uncertainty about security issues?</a:t>
            </a:r>
          </a:p>
          <a:p>
            <a:endParaRPr lang="en-US" sz="3200" dirty="0"/>
          </a:p>
          <a:p>
            <a:r>
              <a:rPr lang="en-US" sz="3200" dirty="0"/>
              <a:t>I don’t know.  But I have a theory.</a:t>
            </a:r>
          </a:p>
        </p:txBody>
      </p:sp>
    </p:spTree>
    <p:extLst>
      <p:ext uri="{BB962C8B-B14F-4D97-AF65-F5344CB8AC3E}">
        <p14:creationId xmlns:p14="http://schemas.microsoft.com/office/powerpoint/2010/main" val="60243504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279877-72A1-BC0D-D01E-29F68E50FDA2}"/>
              </a:ext>
            </a:extLst>
          </p:cNvPr>
          <p:cNvSpPr txBox="1"/>
          <p:nvPr/>
        </p:nvSpPr>
        <p:spPr>
          <a:xfrm>
            <a:off x="497150" y="452761"/>
            <a:ext cx="10306974" cy="1569660"/>
          </a:xfrm>
          <a:prstGeom prst="rect">
            <a:avLst/>
          </a:prstGeom>
          <a:noFill/>
        </p:spPr>
        <p:txBody>
          <a:bodyPr wrap="square" rtlCol="0">
            <a:spAutoFit/>
          </a:bodyPr>
          <a:lstStyle/>
          <a:p>
            <a:r>
              <a:rPr lang="en-US" sz="3200" dirty="0"/>
              <a:t>In the 1990s, when ECC was competing with RSA, the NSA was supportive of ECC, and the NSA played a role in getting it adopted and getting standards approved.</a:t>
            </a:r>
          </a:p>
        </p:txBody>
      </p:sp>
    </p:spTree>
    <p:extLst>
      <p:ext uri="{BB962C8B-B14F-4D97-AF65-F5344CB8AC3E}">
        <p14:creationId xmlns:p14="http://schemas.microsoft.com/office/powerpoint/2010/main" val="210110223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279877-72A1-BC0D-D01E-29F68E50FDA2}"/>
              </a:ext>
            </a:extLst>
          </p:cNvPr>
          <p:cNvSpPr txBox="1"/>
          <p:nvPr/>
        </p:nvSpPr>
        <p:spPr>
          <a:xfrm>
            <a:off x="497150" y="452761"/>
            <a:ext cx="10306974" cy="3046988"/>
          </a:xfrm>
          <a:prstGeom prst="rect">
            <a:avLst/>
          </a:prstGeom>
          <a:noFill/>
        </p:spPr>
        <p:txBody>
          <a:bodyPr wrap="square" rtlCol="0">
            <a:spAutoFit/>
          </a:bodyPr>
          <a:lstStyle/>
          <a:p>
            <a:r>
              <a:rPr lang="en-US" sz="3200" dirty="0"/>
              <a:t>In the 1990s, when ECC was competing with RSA, the NSA was supportive of ECC, and the NSA played a role in getting it adopted and getting standards approved. As far as we know, the NSA at this time was truly interested in strengthening computer security for the private sector as well as the U.S. government and military.</a:t>
            </a:r>
          </a:p>
        </p:txBody>
      </p:sp>
    </p:spTree>
    <p:extLst>
      <p:ext uri="{BB962C8B-B14F-4D97-AF65-F5344CB8AC3E}">
        <p14:creationId xmlns:p14="http://schemas.microsoft.com/office/powerpoint/2010/main" val="219902454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279877-72A1-BC0D-D01E-29F68E50FDA2}"/>
              </a:ext>
            </a:extLst>
          </p:cNvPr>
          <p:cNvSpPr txBox="1"/>
          <p:nvPr/>
        </p:nvSpPr>
        <p:spPr>
          <a:xfrm>
            <a:off x="497150" y="452761"/>
            <a:ext cx="10306974" cy="5509200"/>
          </a:xfrm>
          <a:prstGeom prst="rect">
            <a:avLst/>
          </a:prstGeom>
          <a:noFill/>
        </p:spPr>
        <p:txBody>
          <a:bodyPr wrap="square" rtlCol="0">
            <a:spAutoFit/>
          </a:bodyPr>
          <a:lstStyle/>
          <a:p>
            <a:r>
              <a:rPr lang="en-US" sz="3200" dirty="0"/>
              <a:t>In the 1990s, when ECC was competing with RSA, the NSA was supportive of ECC, and the NSA played a role in getting it adopted and getting standards approved. As far as we know, the NSA at this time was truly interested in strengthening computer security for the private sector as well as the U.S. government and military.</a:t>
            </a:r>
          </a:p>
          <a:p>
            <a:endParaRPr lang="en-US" sz="3200" dirty="0"/>
          </a:p>
          <a:p>
            <a:r>
              <a:rPr lang="en-US" sz="3200" dirty="0"/>
              <a:t>But one of the shocking revelations that Edward Snowden made in 2013 was that in the early 2000s the NSA had put a “back door” in an elliptic-curve-based random number generator. </a:t>
            </a:r>
          </a:p>
        </p:txBody>
      </p:sp>
    </p:spTree>
    <p:extLst>
      <p:ext uri="{BB962C8B-B14F-4D97-AF65-F5344CB8AC3E}">
        <p14:creationId xmlns:p14="http://schemas.microsoft.com/office/powerpoint/2010/main" val="379503568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C279877-72A1-BC0D-D01E-29F68E50FDA2}"/>
              </a:ext>
            </a:extLst>
          </p:cNvPr>
          <p:cNvSpPr txBox="1"/>
          <p:nvPr/>
        </p:nvSpPr>
        <p:spPr>
          <a:xfrm>
            <a:off x="497150" y="452761"/>
            <a:ext cx="10306974" cy="6205829"/>
          </a:xfrm>
          <a:prstGeom prst="rect">
            <a:avLst/>
          </a:prstGeom>
          <a:noFill/>
        </p:spPr>
        <p:txBody>
          <a:bodyPr wrap="square" rtlCol="0">
            <a:spAutoFit/>
          </a:bodyPr>
          <a:lstStyle/>
          <a:p>
            <a:r>
              <a:rPr lang="en-US" sz="3200" dirty="0"/>
              <a:t>In the 1990s, when ECC was competing with RSA, the NSA was supportive of ECC, and the NSA played a role in getting it adopted and getting standards approved. As far as we know, the NSA at this time was truly interested in strengthening computer security for the private sector as well as the U.S. government and military.</a:t>
            </a:r>
          </a:p>
          <a:p>
            <a:endParaRPr lang="en-US" sz="3200" dirty="0"/>
          </a:p>
          <a:p>
            <a:r>
              <a:rPr lang="en-US" sz="3200" dirty="0"/>
              <a:t>But one of the shocking revelations that Edward Snowden made in 2013 was that in the early 2000s the NSA had put a “back door” in an elliptic-curve-based random number generator. The back door would enable the NSA to read messages that were encrypted using those random numbers.</a:t>
            </a:r>
          </a:p>
        </p:txBody>
      </p:sp>
    </p:spTree>
    <p:extLst>
      <p:ext uri="{BB962C8B-B14F-4D97-AF65-F5344CB8AC3E}">
        <p14:creationId xmlns:p14="http://schemas.microsoft.com/office/powerpoint/2010/main" val="2506267153"/>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CBB1DF-334F-3C4E-E315-70CE2F38F0CB}"/>
              </a:ext>
            </a:extLst>
          </p:cNvPr>
          <p:cNvSpPr txBox="1"/>
          <p:nvPr/>
        </p:nvSpPr>
        <p:spPr>
          <a:xfrm>
            <a:off x="816746" y="710214"/>
            <a:ext cx="10759736" cy="2062103"/>
          </a:xfrm>
          <a:prstGeom prst="rect">
            <a:avLst/>
          </a:prstGeom>
          <a:noFill/>
        </p:spPr>
        <p:txBody>
          <a:bodyPr wrap="square" rtlCol="0">
            <a:spAutoFit/>
          </a:bodyPr>
          <a:lstStyle/>
          <a:p>
            <a:r>
              <a:rPr lang="en-US" sz="3200" dirty="0"/>
              <a:t>It was also revealed that the NSA had paid a bribe to the RSA company so that it would include the corrupted random number generator as the default option in its toolkit. This ensured widespread use of the generator.</a:t>
            </a:r>
          </a:p>
        </p:txBody>
      </p:sp>
    </p:spTree>
    <p:extLst>
      <p:ext uri="{BB962C8B-B14F-4D97-AF65-F5344CB8AC3E}">
        <p14:creationId xmlns:p14="http://schemas.microsoft.com/office/powerpoint/2010/main" val="106646219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CBB1DF-334F-3C4E-E315-70CE2F38F0CB}"/>
              </a:ext>
            </a:extLst>
          </p:cNvPr>
          <p:cNvSpPr txBox="1"/>
          <p:nvPr/>
        </p:nvSpPr>
        <p:spPr>
          <a:xfrm>
            <a:off x="816746" y="710214"/>
            <a:ext cx="10759736" cy="3539430"/>
          </a:xfrm>
          <a:prstGeom prst="rect">
            <a:avLst/>
          </a:prstGeom>
          <a:noFill/>
        </p:spPr>
        <p:txBody>
          <a:bodyPr wrap="square" rtlCol="0">
            <a:spAutoFit/>
          </a:bodyPr>
          <a:lstStyle/>
          <a:p>
            <a:r>
              <a:rPr lang="en-US" sz="3200" dirty="0"/>
              <a:t>It was also revealed that the NSA had paid a bribe to the RSA company so that it would include the corrupted random number generator as the default option in its toolkit. This ensured widespread use of the generator.</a:t>
            </a:r>
          </a:p>
          <a:p>
            <a:endParaRPr lang="en-US" sz="3200" dirty="0"/>
          </a:p>
          <a:p>
            <a:r>
              <a:rPr lang="en-US" sz="3200" dirty="0"/>
              <a:t>Among cryptographers and computer security people there was much outrage at these revelations.</a:t>
            </a:r>
          </a:p>
        </p:txBody>
      </p:sp>
    </p:spTree>
    <p:extLst>
      <p:ext uri="{BB962C8B-B14F-4D97-AF65-F5344CB8AC3E}">
        <p14:creationId xmlns:p14="http://schemas.microsoft.com/office/powerpoint/2010/main" val="75579860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CBB1DF-334F-3C4E-E315-70CE2F38F0CB}"/>
              </a:ext>
            </a:extLst>
          </p:cNvPr>
          <p:cNvSpPr txBox="1"/>
          <p:nvPr/>
        </p:nvSpPr>
        <p:spPr>
          <a:xfrm>
            <a:off x="816746" y="710214"/>
            <a:ext cx="10759736" cy="4524315"/>
          </a:xfrm>
          <a:prstGeom prst="rect">
            <a:avLst/>
          </a:prstGeom>
          <a:noFill/>
        </p:spPr>
        <p:txBody>
          <a:bodyPr wrap="square" rtlCol="0">
            <a:spAutoFit/>
          </a:bodyPr>
          <a:lstStyle/>
          <a:p>
            <a:r>
              <a:rPr lang="en-US" sz="3200" dirty="0"/>
              <a:t>It was also revealed that the NSA had paid a bribe to the RSA company so that it would include the corrupted random number generator as the default option in its toolkit. This ensured widespread use of the generator.</a:t>
            </a:r>
          </a:p>
          <a:p>
            <a:endParaRPr lang="en-US" sz="3200" dirty="0"/>
          </a:p>
          <a:p>
            <a:r>
              <a:rPr lang="en-US" sz="3200" dirty="0"/>
              <a:t>Among cryptographers and computer security people there was much outrage at these revelations. Some even started to doubt all of ECC, although there was no evidence that the NSA had corrupted other elliptic-curve-based systems.</a:t>
            </a:r>
          </a:p>
        </p:txBody>
      </p:sp>
    </p:spTree>
    <p:extLst>
      <p:ext uri="{BB962C8B-B14F-4D97-AF65-F5344CB8AC3E}">
        <p14:creationId xmlns:p14="http://schemas.microsoft.com/office/powerpoint/2010/main" val="18502738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C69F47-3EFB-9772-B597-6FB53E7325D1}"/>
              </a:ext>
            </a:extLst>
          </p:cNvPr>
          <p:cNvSpPr txBox="1"/>
          <p:nvPr/>
        </p:nvSpPr>
        <p:spPr>
          <a:xfrm>
            <a:off x="1237129" y="935915"/>
            <a:ext cx="3797450" cy="369332"/>
          </a:xfrm>
          <a:prstGeom prst="rect">
            <a:avLst/>
          </a:prstGeom>
          <a:noFill/>
        </p:spPr>
        <p:txBody>
          <a:bodyPr wrap="square" rtlCol="0">
            <a:spAutoFit/>
          </a:bodyPr>
          <a:lstStyle/>
          <a:p>
            <a:r>
              <a:rPr lang="en-US" dirty="0"/>
              <a:t>            </a:t>
            </a:r>
          </a:p>
        </p:txBody>
      </p:sp>
      <p:sp>
        <p:nvSpPr>
          <p:cNvPr id="4" name="TextBox 3">
            <a:extLst>
              <a:ext uri="{FF2B5EF4-FFF2-40B4-BE49-F238E27FC236}">
                <a16:creationId xmlns:a16="http://schemas.microsoft.com/office/drawing/2014/main" id="{E094120F-8528-CA00-42B4-0E2EE5F333AB}"/>
              </a:ext>
            </a:extLst>
          </p:cNvPr>
          <p:cNvSpPr txBox="1"/>
          <p:nvPr/>
        </p:nvSpPr>
        <p:spPr>
          <a:xfrm>
            <a:off x="645459" y="181957"/>
            <a:ext cx="10596282" cy="6494085"/>
          </a:xfrm>
          <a:prstGeom prst="rect">
            <a:avLst/>
          </a:prstGeom>
          <a:noFill/>
        </p:spPr>
        <p:txBody>
          <a:bodyPr wrap="square" rtlCol="0">
            <a:spAutoFit/>
          </a:bodyPr>
          <a:lstStyle/>
          <a:p>
            <a:r>
              <a:rPr lang="en-US" sz="3200" dirty="0"/>
              <a:t>Reasons to doubt that quantum computing can be carried out on a large scale in the near (or medium) future:</a:t>
            </a:r>
          </a:p>
          <a:p>
            <a:endParaRPr lang="en-US" sz="3200" dirty="0"/>
          </a:p>
          <a:p>
            <a:pPr marL="514350" indent="-514350">
              <a:buAutoNum type="arabicPeriod"/>
            </a:pPr>
            <a:r>
              <a:rPr lang="en-US" sz="3200" dirty="0"/>
              <a:t>Huge technical obstacles to scaling: noise and instability —“quantum decoherence”.</a:t>
            </a:r>
          </a:p>
          <a:p>
            <a:pPr marL="514350" indent="-514350">
              <a:buAutoNum type="arabicPeriod"/>
            </a:pPr>
            <a:r>
              <a:rPr lang="en-US" sz="3200" dirty="0"/>
              <a:t>No way is known to store data within a quantum system; this greatly limits the types of problems that can be 	solved and also greatly reduces the financial incentive to continue investing large sums of money in it.</a:t>
            </a:r>
          </a:p>
          <a:p>
            <a:pPr marL="514350" indent="-514350">
              <a:buAutoNum type="arabicPeriod"/>
            </a:pPr>
            <a:r>
              <a:rPr lang="en-US" sz="3200" dirty="0"/>
              <a:t>Over the 2 or 3 decades that large sums of money have been devoted to research and development of quantum computation, progress has been very slow, much slower than initially predicted.</a:t>
            </a:r>
          </a:p>
        </p:txBody>
      </p:sp>
    </p:spTree>
    <p:extLst>
      <p:ext uri="{BB962C8B-B14F-4D97-AF65-F5344CB8AC3E}">
        <p14:creationId xmlns:p14="http://schemas.microsoft.com/office/powerpoint/2010/main" val="2967301962"/>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CBB1DF-334F-3C4E-E315-70CE2F38F0CB}"/>
              </a:ext>
            </a:extLst>
          </p:cNvPr>
          <p:cNvSpPr txBox="1"/>
          <p:nvPr/>
        </p:nvSpPr>
        <p:spPr>
          <a:xfrm>
            <a:off x="816746" y="710214"/>
            <a:ext cx="10759736" cy="5509200"/>
          </a:xfrm>
          <a:prstGeom prst="rect">
            <a:avLst/>
          </a:prstGeom>
          <a:noFill/>
        </p:spPr>
        <p:txBody>
          <a:bodyPr wrap="square" rtlCol="0">
            <a:spAutoFit/>
          </a:bodyPr>
          <a:lstStyle/>
          <a:p>
            <a:r>
              <a:rPr lang="en-US" sz="3200" dirty="0"/>
              <a:t>It was also revealed that the NSA had paid a bribe to the RSA company so that it would include the corrupted random number generator as the default option in its toolkit. This ensured widespread use of the generator.</a:t>
            </a:r>
          </a:p>
          <a:p>
            <a:endParaRPr lang="en-US" sz="3200" dirty="0"/>
          </a:p>
          <a:p>
            <a:r>
              <a:rPr lang="en-US" sz="3200" dirty="0"/>
              <a:t>Among cryptographers and computer security people there was much outrage at these revelations. Some even started to doubt all of ECC, although there was no evidence that the NSA had corrupted other elliptic-curve-based systems.</a:t>
            </a:r>
          </a:p>
          <a:p>
            <a:endParaRPr lang="en-US" sz="3200" dirty="0"/>
          </a:p>
          <a:p>
            <a:r>
              <a:rPr lang="en-US" sz="3200" dirty="0"/>
              <a:t>The NSA’s reputation in the private sector plummeted.</a:t>
            </a:r>
          </a:p>
        </p:txBody>
      </p:sp>
    </p:spTree>
    <p:extLst>
      <p:ext uri="{BB962C8B-B14F-4D97-AF65-F5344CB8AC3E}">
        <p14:creationId xmlns:p14="http://schemas.microsoft.com/office/powerpoint/2010/main" val="310040361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52813C0-E47A-4DC0-0C4F-065762376B0E}"/>
              </a:ext>
            </a:extLst>
          </p:cNvPr>
          <p:cNvSpPr txBox="1"/>
          <p:nvPr/>
        </p:nvSpPr>
        <p:spPr>
          <a:xfrm>
            <a:off x="630315" y="355107"/>
            <a:ext cx="10892902" cy="6001643"/>
          </a:xfrm>
          <a:prstGeom prst="rect">
            <a:avLst/>
          </a:prstGeom>
          <a:noFill/>
        </p:spPr>
        <p:txBody>
          <a:bodyPr wrap="square" rtlCol="0">
            <a:spAutoFit/>
          </a:bodyPr>
          <a:lstStyle/>
          <a:p>
            <a:r>
              <a:rPr lang="en-US" sz="3200" dirty="0"/>
              <a:t>The NSA, as a large bureaucratic agency of the U.S. government,</a:t>
            </a:r>
          </a:p>
          <a:p>
            <a:r>
              <a:rPr lang="en-US" sz="3200" dirty="0"/>
              <a:t>most likely saw a need to quickly restore its credibility. It would lose much of its authority, influence, and budget if it was no longer able to advise the private sector and be listened to. </a:t>
            </a:r>
          </a:p>
          <a:p>
            <a:endParaRPr lang="en-US" sz="3200" dirty="0"/>
          </a:p>
          <a:p>
            <a:r>
              <a:rPr lang="en-US" sz="3200" dirty="0"/>
              <a:t>I believe that it saw that its credibility could not be restored by continuing to give advice about new or improved ECC standards. In fact, it would be best to shift attention far away from ECC, so that the NSA sabotage of the ECC random number standard would fade from people’s memory. That’s my theory about why the NSA, and consequently NIST as well, would have wanted to transition so quickly to purely post-quantum cryptosystems. </a:t>
            </a:r>
          </a:p>
        </p:txBody>
      </p:sp>
    </p:spTree>
    <p:extLst>
      <p:ext uri="{BB962C8B-B14F-4D97-AF65-F5344CB8AC3E}">
        <p14:creationId xmlns:p14="http://schemas.microsoft.com/office/powerpoint/2010/main" val="413046483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808AE4-7827-5949-9ECA-BF9C56C605EC}"/>
              </a:ext>
            </a:extLst>
          </p:cNvPr>
          <p:cNvSpPr txBox="1"/>
          <p:nvPr/>
        </p:nvSpPr>
        <p:spPr>
          <a:xfrm>
            <a:off x="497150" y="390617"/>
            <a:ext cx="10955044"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ea typeface="+mn-ea"/>
                <a:cs typeface="+mn-cs"/>
              </a:rPr>
              <a:t>My opinion concerning what should be 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prstClr val="black"/>
                </a:solidFill>
              </a:rPr>
              <a:t>(a common one among cryptographers):</a:t>
            </a:r>
            <a:endParaRPr kumimoji="0" lang="en-US" sz="3600" b="1"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38977666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808AE4-7827-5949-9ECA-BF9C56C605EC}"/>
              </a:ext>
            </a:extLst>
          </p:cNvPr>
          <p:cNvSpPr txBox="1"/>
          <p:nvPr/>
        </p:nvSpPr>
        <p:spPr>
          <a:xfrm>
            <a:off x="497150" y="390617"/>
            <a:ext cx="10955044" cy="45243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ea typeface="+mn-ea"/>
                <a:cs typeface="+mn-cs"/>
              </a:rPr>
              <a:t>My opinion concerning what should be 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prstClr val="black"/>
                </a:solidFill>
              </a:rPr>
              <a:t>(a common one among cryptographers):</a:t>
            </a:r>
            <a:endParaRPr kumimoji="0" lang="en-US" sz="3600" b="1"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b="1"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solidFill>
                  <a:prstClr val="black"/>
                </a:solidFill>
              </a:rPr>
              <a:t>As I said before, all the LWE-based cryptosystems are much more complicated than RSA or ECC, and in general it’s more difficult to achieve confidence in the security of a complicated system than in the security of a simple system.</a:t>
            </a:r>
            <a:endParaRPr kumimoji="0" lang="en-US" sz="320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65207003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808AE4-7827-5949-9ECA-BF9C56C605EC}"/>
              </a:ext>
            </a:extLst>
          </p:cNvPr>
          <p:cNvSpPr txBox="1"/>
          <p:nvPr/>
        </p:nvSpPr>
        <p:spPr>
          <a:xfrm>
            <a:off x="497150" y="390617"/>
            <a:ext cx="10955044" cy="60016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ea typeface="+mn-ea"/>
                <a:cs typeface="+mn-cs"/>
              </a:rPr>
              <a:t>My opinion concerning what should be done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b="1" dirty="0">
                <a:solidFill>
                  <a:prstClr val="black"/>
                </a:solidFill>
              </a:rPr>
              <a:t>(a common one among cryptographers):</a:t>
            </a:r>
            <a:endParaRPr kumimoji="0" lang="en-US" sz="3600" b="1"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600" b="1"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600" dirty="0">
                <a:solidFill>
                  <a:prstClr val="black"/>
                </a:solidFill>
              </a:rPr>
              <a:t>As I said before, all the LWE-based cryptosystems are much more complicated than RSA or ECC, and in general it’s more difficult to achieve confidence in the security of a complicated system than in the security of a simple system.</a:t>
            </a:r>
            <a:endParaRPr kumimoji="0" lang="en-US" sz="320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rPr>
              <a:t>Thus, it would be risky to abandon RSA/ECC and adopt only lattice-based systems, which have not yet stood the test of time.</a:t>
            </a:r>
            <a:endParaRPr kumimoji="0" lang="en-US" sz="3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111607483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4FB3AC4-22AB-6248-5FD2-A508E4E628AA}"/>
              </a:ext>
            </a:extLst>
          </p:cNvPr>
          <p:cNvSpPr txBox="1"/>
          <p:nvPr/>
        </p:nvSpPr>
        <p:spPr>
          <a:xfrm>
            <a:off x="807868" y="630315"/>
            <a:ext cx="10635449" cy="1569660"/>
          </a:xfrm>
          <a:prstGeom prst="rect">
            <a:avLst/>
          </a:prstGeom>
          <a:noFill/>
        </p:spPr>
        <p:txBody>
          <a:bodyPr wrap="square" rtlCol="0">
            <a:spAutoFit/>
          </a:bodyPr>
          <a:lstStyle/>
          <a:p>
            <a:r>
              <a:rPr lang="en-US" sz="3200" dirty="0"/>
              <a:t>In this situation I think that the sensible solution would be to develop and standardize </a:t>
            </a:r>
            <a:r>
              <a:rPr lang="en-US" sz="3200" b="1" i="1" dirty="0"/>
              <a:t>hybrid</a:t>
            </a:r>
            <a:r>
              <a:rPr lang="en-US" sz="3200" dirty="0"/>
              <a:t> protocols, based both on elliptic curves and on lattices.  </a:t>
            </a:r>
          </a:p>
        </p:txBody>
      </p:sp>
    </p:spTree>
    <p:extLst>
      <p:ext uri="{BB962C8B-B14F-4D97-AF65-F5344CB8AC3E}">
        <p14:creationId xmlns:p14="http://schemas.microsoft.com/office/powerpoint/2010/main" val="2143050605"/>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4FB3AC4-22AB-6248-5FD2-A508E4E628AA}"/>
              </a:ext>
            </a:extLst>
          </p:cNvPr>
          <p:cNvSpPr txBox="1"/>
          <p:nvPr/>
        </p:nvSpPr>
        <p:spPr>
          <a:xfrm>
            <a:off x="807868" y="630315"/>
            <a:ext cx="10635449" cy="2554545"/>
          </a:xfrm>
          <a:prstGeom prst="rect">
            <a:avLst/>
          </a:prstGeom>
          <a:noFill/>
        </p:spPr>
        <p:txBody>
          <a:bodyPr wrap="square" rtlCol="0">
            <a:spAutoFit/>
          </a:bodyPr>
          <a:lstStyle/>
          <a:p>
            <a:r>
              <a:rPr lang="en-US" sz="3200" dirty="0"/>
              <a:t>In this situation I think that the sensible solution would be to develop and standardize </a:t>
            </a:r>
            <a:r>
              <a:rPr lang="en-US" sz="3200" b="1" i="1" dirty="0"/>
              <a:t>hybrid</a:t>
            </a:r>
            <a:r>
              <a:rPr lang="en-US" sz="3200" dirty="0"/>
              <a:t> protocols, based both on elliptic curves and on lattices.  That is, it should be necessary for an adversary to solve </a:t>
            </a:r>
            <a:r>
              <a:rPr lang="en-US" sz="3200" b="1" i="1" dirty="0"/>
              <a:t>both</a:t>
            </a:r>
            <a:r>
              <a:rPr lang="en-US" sz="3200" dirty="0"/>
              <a:t> an elliptic curve problem </a:t>
            </a:r>
            <a:r>
              <a:rPr lang="en-US" sz="3200" b="1" i="1" dirty="0"/>
              <a:t>and</a:t>
            </a:r>
          </a:p>
          <a:p>
            <a:r>
              <a:rPr lang="en-US" sz="3200" dirty="0"/>
              <a:t>a lattice problem in order to hack into the system.</a:t>
            </a:r>
          </a:p>
        </p:txBody>
      </p:sp>
    </p:spTree>
    <p:extLst>
      <p:ext uri="{BB962C8B-B14F-4D97-AF65-F5344CB8AC3E}">
        <p14:creationId xmlns:p14="http://schemas.microsoft.com/office/powerpoint/2010/main" val="421472644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4FB3AC4-22AB-6248-5FD2-A508E4E628AA}"/>
              </a:ext>
            </a:extLst>
          </p:cNvPr>
          <p:cNvSpPr txBox="1"/>
          <p:nvPr/>
        </p:nvSpPr>
        <p:spPr>
          <a:xfrm>
            <a:off x="807868" y="630315"/>
            <a:ext cx="10635449" cy="6001643"/>
          </a:xfrm>
          <a:prstGeom prst="rect">
            <a:avLst/>
          </a:prstGeom>
          <a:noFill/>
        </p:spPr>
        <p:txBody>
          <a:bodyPr wrap="square" rtlCol="0">
            <a:spAutoFit/>
          </a:bodyPr>
          <a:lstStyle/>
          <a:p>
            <a:r>
              <a:rPr lang="en-US" sz="3200" dirty="0"/>
              <a:t>In this situation I think that the sensible solution would be to develop and standardize </a:t>
            </a:r>
            <a:r>
              <a:rPr lang="en-US" sz="3200" b="1" i="1" dirty="0"/>
              <a:t>hybrid</a:t>
            </a:r>
            <a:r>
              <a:rPr lang="en-US" sz="3200" dirty="0"/>
              <a:t> protocols, based both on elliptic curves and on lattices.  That is, it should be necessary for an adversary to solve </a:t>
            </a:r>
            <a:r>
              <a:rPr lang="en-US" sz="3200" b="1" i="1" dirty="0"/>
              <a:t>both</a:t>
            </a:r>
            <a:r>
              <a:rPr lang="en-US" sz="3200" dirty="0"/>
              <a:t> an elliptic curve problem </a:t>
            </a:r>
            <a:r>
              <a:rPr lang="en-US" sz="3200" b="1" i="1" dirty="0"/>
              <a:t>and</a:t>
            </a:r>
          </a:p>
          <a:p>
            <a:r>
              <a:rPr lang="en-US" sz="3200" dirty="0"/>
              <a:t>a lattice problem in order to hack into the system.</a:t>
            </a:r>
          </a:p>
          <a:p>
            <a:endParaRPr lang="en-US" sz="3200" dirty="0">
              <a:cs typeface="Times New Roman" panose="02020603050405020304" pitchFamily="18" charset="0"/>
            </a:endParaRPr>
          </a:p>
          <a:p>
            <a:r>
              <a:rPr lang="en-US" sz="3200" dirty="0">
                <a:cs typeface="Times New Roman" panose="02020603050405020304" pitchFamily="18" charset="0"/>
              </a:rPr>
              <a:t>The arrival of quantum computers on a sufficient scale to break ECC is seeming farther and farther in the future. So with the use of ECC in the hybrid system we will have the time that’s needed to improve lattice-based systems and avoid disaster if in a few years the currently standardized ones turn out to be insecure. </a:t>
            </a:r>
            <a:endParaRPr lang="en-US" sz="3200" dirty="0"/>
          </a:p>
        </p:txBody>
      </p:sp>
    </p:spTree>
    <p:extLst>
      <p:ext uri="{BB962C8B-B14F-4D97-AF65-F5344CB8AC3E}">
        <p14:creationId xmlns:p14="http://schemas.microsoft.com/office/powerpoint/2010/main" val="287233405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CAB594-010A-1327-5B92-45FEC8EC6BC3}"/>
              </a:ext>
            </a:extLst>
          </p:cNvPr>
          <p:cNvSpPr txBox="1"/>
          <p:nvPr/>
        </p:nvSpPr>
        <p:spPr>
          <a:xfrm>
            <a:off x="870012" y="727969"/>
            <a:ext cx="10262586" cy="3539430"/>
          </a:xfrm>
          <a:prstGeom prst="rect">
            <a:avLst/>
          </a:prstGeom>
          <a:noFill/>
        </p:spPr>
        <p:txBody>
          <a:bodyPr wrap="square" rtlCol="0">
            <a:spAutoFit/>
          </a:bodyPr>
          <a:lstStyle/>
          <a:p>
            <a:r>
              <a:rPr lang="en-US" sz="3200" dirty="0"/>
              <a:t>I want to conclude by mentioning an announcement earlier this year that shows that some computer security people at Google also favor a hybrid system.</a:t>
            </a:r>
          </a:p>
          <a:p>
            <a:endParaRPr lang="en-US" sz="3200" dirty="0"/>
          </a:p>
          <a:p>
            <a:r>
              <a:rPr lang="en-US" sz="3200" dirty="0"/>
              <a:t>The announcement was discussed in an article in          </a:t>
            </a:r>
          </a:p>
          <a:p>
            <a:endParaRPr lang="en-US" sz="3200" dirty="0"/>
          </a:p>
          <a:p>
            <a:r>
              <a:rPr lang="en-US" sz="3200" dirty="0"/>
              <a:t> </a:t>
            </a:r>
          </a:p>
        </p:txBody>
      </p:sp>
      <p:graphicFrame>
        <p:nvGraphicFramePr>
          <p:cNvPr id="4" name="Object 3">
            <a:extLst>
              <a:ext uri="{FF2B5EF4-FFF2-40B4-BE49-F238E27FC236}">
                <a16:creationId xmlns:a16="http://schemas.microsoft.com/office/drawing/2014/main" id="{54099AF6-A00A-6A21-141E-880B465E8FDE}"/>
              </a:ext>
            </a:extLst>
          </p:cNvPr>
          <p:cNvGraphicFramePr>
            <a:graphicFrameLocks noChangeAspect="1"/>
          </p:cNvGraphicFramePr>
          <p:nvPr>
            <p:extLst>
              <p:ext uri="{D42A27DB-BD31-4B8C-83A1-F6EECF244321}">
                <p14:modId xmlns:p14="http://schemas.microsoft.com/office/powerpoint/2010/main" val="607254049"/>
              </p:ext>
            </p:extLst>
          </p:nvPr>
        </p:nvGraphicFramePr>
        <p:xfrm>
          <a:off x="98425" y="98425"/>
          <a:ext cx="935038" cy="439738"/>
        </p:xfrm>
        <a:graphic>
          <a:graphicData uri="http://schemas.openxmlformats.org/presentationml/2006/ole">
            <mc:AlternateContent xmlns:mc="http://schemas.openxmlformats.org/markup-compatibility/2006">
              <mc:Choice xmlns:v="urn:schemas-microsoft-com:vml" Requires="v">
                <p:oleObj name="Packager Shell Object" showAsIcon="1" r:id="rId2" imgW="935280" imgH="439560" progId="Package">
                  <p:embed/>
                </p:oleObj>
              </mc:Choice>
              <mc:Fallback>
                <p:oleObj name="Packager Shell Object" showAsIcon="1" r:id="rId2" imgW="935280" imgH="439560" progId="Package">
                  <p:embed/>
                  <p:pic>
                    <p:nvPicPr>
                      <p:cNvPr id="0" name=""/>
                      <p:cNvPicPr/>
                      <p:nvPr/>
                    </p:nvPicPr>
                    <p:blipFill>
                      <a:blip r:embed="rId3"/>
                      <a:stretch>
                        <a:fillRect/>
                      </a:stretch>
                    </p:blipFill>
                    <p:spPr>
                      <a:xfrm>
                        <a:off x="98425" y="98425"/>
                        <a:ext cx="935038" cy="439738"/>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26742263-F660-A8D1-94AB-B7F22DE03DDF}"/>
              </a:ext>
            </a:extLst>
          </p:cNvPr>
          <p:cNvPicPr>
            <a:picLocks noChangeAspect="1"/>
          </p:cNvPicPr>
          <p:nvPr/>
        </p:nvPicPr>
        <p:blipFill>
          <a:blip r:embed="rId4"/>
          <a:stretch>
            <a:fillRect/>
          </a:stretch>
        </p:blipFill>
        <p:spPr>
          <a:xfrm>
            <a:off x="9001957" y="2257461"/>
            <a:ext cx="1997476" cy="1445144"/>
          </a:xfrm>
          <a:prstGeom prst="rect">
            <a:avLst/>
          </a:prstGeom>
        </p:spPr>
      </p:pic>
    </p:spTree>
    <p:extLst>
      <p:ext uri="{BB962C8B-B14F-4D97-AF65-F5344CB8AC3E}">
        <p14:creationId xmlns:p14="http://schemas.microsoft.com/office/powerpoint/2010/main" val="209691366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C149FED-96BD-A3B9-71C6-B8EF92C8A4B0}"/>
              </a:ext>
            </a:extLst>
          </p:cNvPr>
          <p:cNvSpPr txBox="1"/>
          <p:nvPr/>
        </p:nvSpPr>
        <p:spPr>
          <a:xfrm>
            <a:off x="1251751" y="1029810"/>
            <a:ext cx="9694416" cy="5509200"/>
          </a:xfrm>
          <a:prstGeom prst="rect">
            <a:avLst/>
          </a:prstGeom>
          <a:noFill/>
        </p:spPr>
        <p:txBody>
          <a:bodyPr wrap="square" rtlCol="0">
            <a:spAutoFit/>
          </a:bodyPr>
          <a:lstStyle/>
          <a:p>
            <a:r>
              <a:rPr lang="en-US" sz="3200" b="1" dirty="0"/>
              <a:t>NOTES</a:t>
            </a:r>
            <a:r>
              <a:rPr lang="en-US" sz="3200" dirty="0"/>
              <a:t>:</a:t>
            </a:r>
          </a:p>
          <a:p>
            <a:endParaRPr lang="en-US" sz="3200" dirty="0"/>
          </a:p>
          <a:p>
            <a:r>
              <a:rPr lang="en-US" sz="3200" dirty="0"/>
              <a:t>FIDO2 = a standard for secure log-in to websites using 2-factor authentication</a:t>
            </a:r>
          </a:p>
          <a:p>
            <a:endParaRPr lang="en-US" sz="3200" dirty="0"/>
          </a:p>
          <a:p>
            <a:r>
              <a:rPr lang="en-US" sz="3200" dirty="0"/>
              <a:t>ECDSA = the ECC system for digital signatures</a:t>
            </a:r>
          </a:p>
          <a:p>
            <a:endParaRPr lang="en-US" sz="3200" dirty="0"/>
          </a:p>
          <a:p>
            <a:r>
              <a:rPr lang="en-US" sz="3200" dirty="0" err="1"/>
              <a:t>Dilithium</a:t>
            </a:r>
            <a:r>
              <a:rPr lang="en-US" sz="3200" dirty="0"/>
              <a:t> = a lattice-based post-quantum algorithm for use with signatures, recommended by NIST in 2022</a:t>
            </a:r>
          </a:p>
          <a:p>
            <a:endParaRPr lang="en-US" sz="3200" dirty="0"/>
          </a:p>
          <a:p>
            <a:endParaRPr lang="en-US" sz="3200" dirty="0"/>
          </a:p>
        </p:txBody>
      </p:sp>
    </p:spTree>
    <p:extLst>
      <p:ext uri="{BB962C8B-B14F-4D97-AF65-F5344CB8AC3E}">
        <p14:creationId xmlns:p14="http://schemas.microsoft.com/office/powerpoint/2010/main" val="27407440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BB3F25-30BD-2D84-FC0B-D7463382053F}"/>
              </a:ext>
            </a:extLst>
          </p:cNvPr>
          <p:cNvSpPr txBox="1"/>
          <p:nvPr/>
        </p:nvSpPr>
        <p:spPr>
          <a:xfrm>
            <a:off x="1000461" y="763793"/>
            <a:ext cx="10305826" cy="1569660"/>
          </a:xfrm>
          <a:prstGeom prst="rect">
            <a:avLst/>
          </a:prstGeom>
          <a:noFill/>
        </p:spPr>
        <p:txBody>
          <a:bodyPr wrap="square" rtlCol="0">
            <a:spAutoFit/>
          </a:bodyPr>
          <a:lstStyle/>
          <a:p>
            <a:r>
              <a:rPr lang="en-US" sz="3200" dirty="0">
                <a:cs typeface="Times New Roman" panose="02020603050405020304" pitchFamily="18" charset="0"/>
              </a:rPr>
              <a:t>4. Science fiction writers and others who write about future technology have a poor record. For example, the	writers of mid-20</a:t>
            </a:r>
            <a:r>
              <a:rPr lang="en-US" sz="3200" baseline="30000" dirty="0">
                <a:cs typeface="Times New Roman" panose="02020603050405020304" pitchFamily="18" charset="0"/>
              </a:rPr>
              <a:t>th</a:t>
            </a:r>
            <a:r>
              <a:rPr lang="en-US" sz="3200" dirty="0">
                <a:cs typeface="Times New Roman" panose="02020603050405020304" pitchFamily="18" charset="0"/>
              </a:rPr>
              <a:t> century</a:t>
            </a:r>
            <a:endParaRPr lang="en-US" sz="3200" dirty="0"/>
          </a:p>
        </p:txBody>
      </p:sp>
    </p:spTree>
    <p:extLst>
      <p:ext uri="{BB962C8B-B14F-4D97-AF65-F5344CB8AC3E}">
        <p14:creationId xmlns:p14="http://schemas.microsoft.com/office/powerpoint/2010/main" val="3175126626"/>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5A8EB61-E1E0-2C36-45C7-B555A6033BD8}"/>
              </a:ext>
            </a:extLst>
          </p:cNvPr>
          <p:cNvSpPr txBox="1"/>
          <p:nvPr/>
        </p:nvSpPr>
        <p:spPr>
          <a:xfrm>
            <a:off x="1442720" y="2956560"/>
            <a:ext cx="9334771" cy="3416320"/>
          </a:xfrm>
          <a:prstGeom prst="rect">
            <a:avLst/>
          </a:prstGeom>
          <a:noFill/>
        </p:spPr>
        <p:txBody>
          <a:bodyPr wrap="square">
            <a:spAutoFit/>
          </a:bodyPr>
          <a:lstStyle/>
          <a:p>
            <a:r>
              <a:rPr lang="en-US" sz="3600" dirty="0"/>
              <a:t>“Google announces new algorithm that makes FIDO encryption safe from quantum computers.</a:t>
            </a:r>
          </a:p>
          <a:p>
            <a:r>
              <a:rPr lang="en-US" sz="3600" dirty="0"/>
              <a:t>New approach combines ECDSA with post-quantum algorithm called </a:t>
            </a:r>
            <a:r>
              <a:rPr lang="en-US" sz="3600" dirty="0" err="1"/>
              <a:t>Dilithium</a:t>
            </a:r>
            <a:r>
              <a:rPr lang="en-US" sz="3600" dirty="0"/>
              <a:t>.”</a:t>
            </a:r>
          </a:p>
          <a:p>
            <a:endParaRPr lang="en-US" sz="3600" dirty="0"/>
          </a:p>
          <a:p>
            <a:r>
              <a:rPr lang="en-US" sz="3600" dirty="0"/>
              <a:t>		Dan </a:t>
            </a:r>
            <a:r>
              <a:rPr lang="en-US" sz="3600" dirty="0" err="1"/>
              <a:t>Goodin</a:t>
            </a:r>
            <a:r>
              <a:rPr lang="en-US" sz="3600" dirty="0"/>
              <a:t> — 18/8/2023, 1:01 PM</a:t>
            </a:r>
          </a:p>
        </p:txBody>
      </p:sp>
      <p:pic>
        <p:nvPicPr>
          <p:cNvPr id="1026" name="Picture 2">
            <a:extLst>
              <a:ext uri="{FF2B5EF4-FFF2-40B4-BE49-F238E27FC236}">
                <a16:creationId xmlns:a16="http://schemas.microsoft.com/office/drawing/2014/main" id="{39C64B62-A8B9-7E95-C9D1-87E3F4A1AB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3520" y="894081"/>
            <a:ext cx="4143693" cy="1635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032921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0837" y="598098"/>
            <a:ext cx="3391778" cy="3423143"/>
          </a:xfrm>
          <a:prstGeom prst="rect">
            <a:avLst/>
          </a:prstGeom>
        </p:spPr>
      </p:pic>
      <p:sp>
        <p:nvSpPr>
          <p:cNvPr id="3" name="TextBox 2"/>
          <p:cNvSpPr txBox="1"/>
          <p:nvPr/>
        </p:nvSpPr>
        <p:spPr>
          <a:xfrm>
            <a:off x="3808520" y="4909351"/>
            <a:ext cx="5277971" cy="1323439"/>
          </a:xfrm>
          <a:prstGeom prst="rect">
            <a:avLst/>
          </a:prstGeom>
          <a:noFill/>
        </p:spPr>
        <p:txBody>
          <a:bodyPr wrap="square" rtlCol="0">
            <a:spAutoFit/>
          </a:bodyPr>
          <a:lstStyle/>
          <a:p>
            <a:r>
              <a:rPr lang="en-US" sz="8000" dirty="0">
                <a:solidFill>
                  <a:srgbClr val="C00000"/>
                </a:solidFill>
              </a:rPr>
              <a:t>Thank you!</a:t>
            </a:r>
          </a:p>
        </p:txBody>
      </p:sp>
    </p:spTree>
    <p:extLst>
      <p:ext uri="{BB962C8B-B14F-4D97-AF65-F5344CB8AC3E}">
        <p14:creationId xmlns:p14="http://schemas.microsoft.com/office/powerpoint/2010/main" val="36751845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BB3F25-30BD-2D84-FC0B-D7463382053F}"/>
              </a:ext>
            </a:extLst>
          </p:cNvPr>
          <p:cNvSpPr txBox="1"/>
          <p:nvPr/>
        </p:nvSpPr>
        <p:spPr>
          <a:xfrm>
            <a:off x="1000461" y="763793"/>
            <a:ext cx="10305826" cy="3046988"/>
          </a:xfrm>
          <a:prstGeom prst="rect">
            <a:avLst/>
          </a:prstGeom>
          <a:noFill/>
        </p:spPr>
        <p:txBody>
          <a:bodyPr wrap="square" rtlCol="0">
            <a:spAutoFit/>
          </a:bodyPr>
          <a:lstStyle/>
          <a:p>
            <a:r>
              <a:rPr lang="en-US" sz="3200" dirty="0">
                <a:cs typeface="Times New Roman" panose="02020603050405020304" pitchFamily="18" charset="0"/>
              </a:rPr>
              <a:t>4. Science fiction writers and others who write about future technology have a poor record. For example, the	writers of mid-20</a:t>
            </a:r>
            <a:r>
              <a:rPr lang="en-US" sz="3200" baseline="30000" dirty="0">
                <a:cs typeface="Times New Roman" panose="02020603050405020304" pitchFamily="18" charset="0"/>
              </a:rPr>
              <a:t>th</a:t>
            </a:r>
            <a:r>
              <a:rPr lang="en-US" sz="3200" dirty="0">
                <a:cs typeface="Times New Roman" panose="02020603050405020304" pitchFamily="18" charset="0"/>
              </a:rPr>
              <a:t> century</a:t>
            </a:r>
          </a:p>
          <a:p>
            <a:endParaRPr lang="en-US" sz="3200" dirty="0">
              <a:cs typeface="Times New Roman" panose="02020603050405020304" pitchFamily="18" charset="0"/>
            </a:endParaRPr>
          </a:p>
          <a:p>
            <a:r>
              <a:rPr lang="en-US" sz="3200" u="sng" dirty="0">
                <a:cs typeface="Times New Roman" panose="02020603050405020304" pitchFamily="18" charset="0"/>
              </a:rPr>
              <a:t>failed to predict</a:t>
            </a:r>
            <a:r>
              <a:rPr lang="en-US" sz="3200" dirty="0">
                <a:cs typeface="Times New Roman" panose="02020603050405020304" pitchFamily="18" charset="0"/>
              </a:rPr>
              <a:t>: email, the Internet, personal computers, smart phones, or social media</a:t>
            </a:r>
          </a:p>
        </p:txBody>
      </p:sp>
    </p:spTree>
    <p:extLst>
      <p:ext uri="{BB962C8B-B14F-4D97-AF65-F5344CB8AC3E}">
        <p14:creationId xmlns:p14="http://schemas.microsoft.com/office/powerpoint/2010/main" val="390526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BB3F25-30BD-2D84-FC0B-D7463382053F}"/>
              </a:ext>
            </a:extLst>
          </p:cNvPr>
          <p:cNvSpPr txBox="1"/>
          <p:nvPr/>
        </p:nvSpPr>
        <p:spPr>
          <a:xfrm>
            <a:off x="1000461" y="763793"/>
            <a:ext cx="10305826" cy="5509200"/>
          </a:xfrm>
          <a:prstGeom prst="rect">
            <a:avLst/>
          </a:prstGeom>
          <a:noFill/>
        </p:spPr>
        <p:txBody>
          <a:bodyPr wrap="square" rtlCol="0">
            <a:spAutoFit/>
          </a:bodyPr>
          <a:lstStyle/>
          <a:p>
            <a:r>
              <a:rPr lang="en-US" sz="3200" dirty="0">
                <a:cs typeface="Times New Roman" panose="02020603050405020304" pitchFamily="18" charset="0"/>
              </a:rPr>
              <a:t>4. Science fiction writers and others who write about future technology have a poor record. For example, the	writers of mid-20</a:t>
            </a:r>
            <a:r>
              <a:rPr lang="en-US" sz="3200" baseline="30000" dirty="0">
                <a:cs typeface="Times New Roman" panose="02020603050405020304" pitchFamily="18" charset="0"/>
              </a:rPr>
              <a:t>th</a:t>
            </a:r>
            <a:r>
              <a:rPr lang="en-US" sz="3200" dirty="0">
                <a:cs typeface="Times New Roman" panose="02020603050405020304" pitchFamily="18" charset="0"/>
              </a:rPr>
              <a:t> century</a:t>
            </a:r>
          </a:p>
          <a:p>
            <a:endParaRPr lang="en-US" sz="3200" dirty="0">
              <a:cs typeface="Times New Roman" panose="02020603050405020304" pitchFamily="18" charset="0"/>
            </a:endParaRPr>
          </a:p>
          <a:p>
            <a:r>
              <a:rPr lang="en-US" sz="3200" u="sng" dirty="0">
                <a:cs typeface="Times New Roman" panose="02020603050405020304" pitchFamily="18" charset="0"/>
              </a:rPr>
              <a:t>failed to predict</a:t>
            </a:r>
            <a:r>
              <a:rPr lang="en-US" sz="3200" dirty="0">
                <a:cs typeface="Times New Roman" panose="02020603050405020304" pitchFamily="18" charset="0"/>
              </a:rPr>
              <a:t>: email, the Internet, personal computers, smart phones, or social media</a:t>
            </a:r>
          </a:p>
          <a:p>
            <a:endParaRPr lang="en-US" sz="3200" dirty="0">
              <a:cs typeface="Times New Roman" panose="02020603050405020304" pitchFamily="18" charset="0"/>
            </a:endParaRPr>
          </a:p>
          <a:p>
            <a:r>
              <a:rPr lang="en-US" sz="3200" u="sng" dirty="0">
                <a:cs typeface="Times New Roman" panose="02020603050405020304" pitchFamily="18" charset="0"/>
              </a:rPr>
              <a:t>incorrectly predicted</a:t>
            </a:r>
            <a:r>
              <a:rPr lang="en-US" sz="3200" dirty="0">
                <a:cs typeface="Times New Roman" panose="02020603050405020304" pitchFamily="18" charset="0"/>
              </a:rPr>
              <a:t>: human exploration of other planets, widespread supersonic passenger transportation, nuclear powered cars and home appliances</a:t>
            </a:r>
          </a:p>
          <a:p>
            <a:endParaRPr lang="en-US" sz="3200" dirty="0"/>
          </a:p>
        </p:txBody>
      </p:sp>
    </p:spTree>
    <p:extLst>
      <p:ext uri="{BB962C8B-B14F-4D97-AF65-F5344CB8AC3E}">
        <p14:creationId xmlns:p14="http://schemas.microsoft.com/office/powerpoint/2010/main" val="1796246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203456-191D-AF07-191C-96A429F250F7}"/>
              </a:ext>
            </a:extLst>
          </p:cNvPr>
          <p:cNvSpPr txBox="1"/>
          <p:nvPr/>
        </p:nvSpPr>
        <p:spPr>
          <a:xfrm>
            <a:off x="719091" y="603682"/>
            <a:ext cx="10670959" cy="1077218"/>
          </a:xfrm>
          <a:prstGeom prst="rect">
            <a:avLst/>
          </a:prstGeom>
          <a:noFill/>
        </p:spPr>
        <p:txBody>
          <a:bodyPr wrap="square" rtlCol="0">
            <a:spAutoFit/>
          </a:bodyPr>
          <a:lstStyle/>
          <a:p>
            <a:r>
              <a:rPr lang="en-US" sz="3200" dirty="0"/>
              <a:t>Advances in technology do not always live up to expectations.</a:t>
            </a:r>
          </a:p>
          <a:p>
            <a:endParaRPr lang="en-US" sz="3200" dirty="0"/>
          </a:p>
        </p:txBody>
      </p:sp>
    </p:spTree>
    <p:extLst>
      <p:ext uri="{BB962C8B-B14F-4D97-AF65-F5344CB8AC3E}">
        <p14:creationId xmlns:p14="http://schemas.microsoft.com/office/powerpoint/2010/main" val="199618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203456-191D-AF07-191C-96A429F250F7}"/>
              </a:ext>
            </a:extLst>
          </p:cNvPr>
          <p:cNvSpPr txBox="1"/>
          <p:nvPr/>
        </p:nvSpPr>
        <p:spPr>
          <a:xfrm>
            <a:off x="719091" y="603682"/>
            <a:ext cx="10670959" cy="1569660"/>
          </a:xfrm>
          <a:prstGeom prst="rect">
            <a:avLst/>
          </a:prstGeom>
          <a:noFill/>
        </p:spPr>
        <p:txBody>
          <a:bodyPr wrap="square" rtlCol="0">
            <a:spAutoFit/>
          </a:bodyPr>
          <a:lstStyle/>
          <a:p>
            <a:r>
              <a:rPr lang="en-US" sz="3200" dirty="0"/>
              <a:t>Advances in technology do not always live up to expectations.</a:t>
            </a:r>
          </a:p>
          <a:p>
            <a:endParaRPr lang="en-US" sz="3200" dirty="0"/>
          </a:p>
          <a:p>
            <a:r>
              <a:rPr lang="en-US" sz="3200" dirty="0"/>
              <a:t>1957 — Soviet Union launches Sputnik, 1</a:t>
            </a:r>
            <a:r>
              <a:rPr lang="en-US" sz="3200" baseline="30000" dirty="0"/>
              <a:t>st</a:t>
            </a:r>
            <a:r>
              <a:rPr lang="en-US" sz="3200" dirty="0"/>
              <a:t> satellite</a:t>
            </a:r>
          </a:p>
        </p:txBody>
      </p:sp>
    </p:spTree>
    <p:extLst>
      <p:ext uri="{BB962C8B-B14F-4D97-AF65-F5344CB8AC3E}">
        <p14:creationId xmlns:p14="http://schemas.microsoft.com/office/powerpoint/2010/main" val="1157064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203456-191D-AF07-191C-96A429F250F7}"/>
              </a:ext>
            </a:extLst>
          </p:cNvPr>
          <p:cNvSpPr txBox="1"/>
          <p:nvPr/>
        </p:nvSpPr>
        <p:spPr>
          <a:xfrm>
            <a:off x="719091" y="603682"/>
            <a:ext cx="10670959" cy="2062103"/>
          </a:xfrm>
          <a:prstGeom prst="rect">
            <a:avLst/>
          </a:prstGeom>
          <a:noFill/>
        </p:spPr>
        <p:txBody>
          <a:bodyPr wrap="square" rtlCol="0">
            <a:spAutoFit/>
          </a:bodyPr>
          <a:lstStyle/>
          <a:p>
            <a:r>
              <a:rPr lang="en-US" sz="3200" dirty="0"/>
              <a:t>Advances in technology do not always live up to expectations.</a:t>
            </a:r>
          </a:p>
          <a:p>
            <a:endParaRPr lang="en-US" sz="3200" dirty="0"/>
          </a:p>
          <a:p>
            <a:r>
              <a:rPr lang="en-US" sz="3200" dirty="0"/>
              <a:t>1957 — Soviet Union launches Sputnik, 1</a:t>
            </a:r>
            <a:r>
              <a:rPr lang="en-US" sz="3200" baseline="30000" dirty="0"/>
              <a:t>st</a:t>
            </a:r>
            <a:r>
              <a:rPr lang="en-US" sz="3200" dirty="0"/>
              <a:t> satellite</a:t>
            </a:r>
          </a:p>
          <a:p>
            <a:r>
              <a:rPr lang="en-US" sz="3200" dirty="0"/>
              <a:t>1961 — Soviet astronaut Uri Gagarin, 1</a:t>
            </a:r>
            <a:r>
              <a:rPr lang="en-US" sz="3200" baseline="30000" dirty="0"/>
              <a:t>st </a:t>
            </a:r>
            <a:r>
              <a:rPr lang="en-US" sz="3200" dirty="0"/>
              <a:t>human to orbit Earth</a:t>
            </a:r>
          </a:p>
        </p:txBody>
      </p:sp>
    </p:spTree>
    <p:extLst>
      <p:ext uri="{BB962C8B-B14F-4D97-AF65-F5344CB8AC3E}">
        <p14:creationId xmlns:p14="http://schemas.microsoft.com/office/powerpoint/2010/main" val="1499873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203456-191D-AF07-191C-96A429F250F7}"/>
              </a:ext>
            </a:extLst>
          </p:cNvPr>
          <p:cNvSpPr txBox="1"/>
          <p:nvPr/>
        </p:nvSpPr>
        <p:spPr>
          <a:xfrm>
            <a:off x="719091" y="603682"/>
            <a:ext cx="10670959" cy="3046988"/>
          </a:xfrm>
          <a:prstGeom prst="rect">
            <a:avLst/>
          </a:prstGeom>
          <a:noFill/>
        </p:spPr>
        <p:txBody>
          <a:bodyPr wrap="square" rtlCol="0">
            <a:spAutoFit/>
          </a:bodyPr>
          <a:lstStyle/>
          <a:p>
            <a:r>
              <a:rPr lang="en-US" sz="3200" dirty="0"/>
              <a:t>Advances in technology do not always live up to expectations.</a:t>
            </a:r>
          </a:p>
          <a:p>
            <a:endParaRPr lang="en-US" sz="3200" dirty="0"/>
          </a:p>
          <a:p>
            <a:r>
              <a:rPr lang="en-US" sz="3200" dirty="0"/>
              <a:t>1957 — Soviet Union launches Sputnik, 1</a:t>
            </a:r>
            <a:r>
              <a:rPr lang="en-US" sz="3200" baseline="30000" dirty="0"/>
              <a:t>st</a:t>
            </a:r>
            <a:r>
              <a:rPr lang="en-US" sz="3200" dirty="0"/>
              <a:t> satellite</a:t>
            </a:r>
          </a:p>
          <a:p>
            <a:r>
              <a:rPr lang="en-US" sz="3200" dirty="0"/>
              <a:t>1961 — Soviet astronaut Uri Gagarin, 1</a:t>
            </a:r>
            <a:r>
              <a:rPr lang="en-US" sz="3200" baseline="30000" dirty="0"/>
              <a:t>st </a:t>
            </a:r>
            <a:r>
              <a:rPr lang="en-US" sz="3200" dirty="0"/>
              <a:t>human to orbit Earth</a:t>
            </a:r>
          </a:p>
          <a:p>
            <a:r>
              <a:rPr lang="en-US" sz="3200" dirty="0"/>
              <a:t>1969 — American astronaut Neil Armstrong, 1</a:t>
            </a:r>
            <a:r>
              <a:rPr lang="en-US" sz="3200" baseline="30000" dirty="0"/>
              <a:t>st</a:t>
            </a:r>
            <a:r>
              <a:rPr lang="en-US" sz="3200" dirty="0"/>
              <a:t>  human on the Moon</a:t>
            </a:r>
          </a:p>
        </p:txBody>
      </p:sp>
    </p:spTree>
    <p:extLst>
      <p:ext uri="{BB962C8B-B14F-4D97-AF65-F5344CB8AC3E}">
        <p14:creationId xmlns:p14="http://schemas.microsoft.com/office/powerpoint/2010/main" val="429269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BAFC88-FE2A-94F7-C1A0-776C825B7449}"/>
              </a:ext>
            </a:extLst>
          </p:cNvPr>
          <p:cNvSpPr txBox="1"/>
          <p:nvPr/>
        </p:nvSpPr>
        <p:spPr>
          <a:xfrm>
            <a:off x="870012" y="1464815"/>
            <a:ext cx="10795246" cy="1569660"/>
          </a:xfrm>
          <a:prstGeom prst="rect">
            <a:avLst/>
          </a:prstGeom>
          <a:noFill/>
        </p:spPr>
        <p:txBody>
          <a:bodyPr wrap="square" rtlCol="0">
            <a:spAutoFit/>
          </a:bodyPr>
          <a:lstStyle/>
          <a:p>
            <a:r>
              <a:rPr lang="en-US" sz="3200" dirty="0">
                <a:cs typeface="Times New Roman" panose="02020603050405020304" pitchFamily="18" charset="0"/>
              </a:rPr>
              <a:t>● During my visit in 2018 I gave reasons for skepticism about predictions of successful quantum attacks on RSA and Elliptic Curve Cryptography (ECC) any time soon.</a:t>
            </a:r>
            <a:endParaRPr lang="en-US" sz="3200" dirty="0"/>
          </a:p>
        </p:txBody>
      </p:sp>
      <p:sp>
        <p:nvSpPr>
          <p:cNvPr id="3" name="TextBox 2">
            <a:extLst>
              <a:ext uri="{FF2B5EF4-FFF2-40B4-BE49-F238E27FC236}">
                <a16:creationId xmlns:a16="http://schemas.microsoft.com/office/drawing/2014/main" id="{0671EB01-A042-96E6-029A-30FAC8760B19}"/>
              </a:ext>
            </a:extLst>
          </p:cNvPr>
          <p:cNvSpPr txBox="1"/>
          <p:nvPr/>
        </p:nvSpPr>
        <p:spPr>
          <a:xfrm>
            <a:off x="4332303" y="480545"/>
            <a:ext cx="4554245" cy="646331"/>
          </a:xfrm>
          <a:prstGeom prst="rect">
            <a:avLst/>
          </a:prstGeom>
          <a:noFill/>
        </p:spPr>
        <p:txBody>
          <a:bodyPr wrap="square" rtlCol="0">
            <a:spAutoFit/>
          </a:bodyPr>
          <a:lstStyle/>
          <a:p>
            <a:r>
              <a:rPr lang="en-US" sz="3600" b="1" dirty="0"/>
              <a:t>Outline of Talk</a:t>
            </a:r>
          </a:p>
        </p:txBody>
      </p:sp>
    </p:spTree>
    <p:extLst>
      <p:ext uri="{BB962C8B-B14F-4D97-AF65-F5344CB8AC3E}">
        <p14:creationId xmlns:p14="http://schemas.microsoft.com/office/powerpoint/2010/main" val="41212961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203456-191D-AF07-191C-96A429F250F7}"/>
              </a:ext>
            </a:extLst>
          </p:cNvPr>
          <p:cNvSpPr txBox="1"/>
          <p:nvPr/>
        </p:nvSpPr>
        <p:spPr>
          <a:xfrm>
            <a:off x="719091" y="603682"/>
            <a:ext cx="10670959" cy="4031873"/>
          </a:xfrm>
          <a:prstGeom prst="rect">
            <a:avLst/>
          </a:prstGeom>
          <a:noFill/>
        </p:spPr>
        <p:txBody>
          <a:bodyPr wrap="square" rtlCol="0">
            <a:spAutoFit/>
          </a:bodyPr>
          <a:lstStyle/>
          <a:p>
            <a:r>
              <a:rPr lang="en-US" sz="3200" dirty="0"/>
              <a:t>Advances in technology do not always live up to expectations.</a:t>
            </a:r>
          </a:p>
          <a:p>
            <a:endParaRPr lang="en-US" sz="3200" dirty="0"/>
          </a:p>
          <a:p>
            <a:r>
              <a:rPr lang="en-US" sz="3200" dirty="0"/>
              <a:t>1957 — Soviet Union launches Sputnik, 1</a:t>
            </a:r>
            <a:r>
              <a:rPr lang="en-US" sz="3200" baseline="30000" dirty="0"/>
              <a:t>st</a:t>
            </a:r>
            <a:r>
              <a:rPr lang="en-US" sz="3200" dirty="0"/>
              <a:t> satellite</a:t>
            </a:r>
          </a:p>
          <a:p>
            <a:r>
              <a:rPr lang="en-US" sz="3200" dirty="0"/>
              <a:t>1961 — Soviet astronaut Uri Gagarin, 1</a:t>
            </a:r>
            <a:r>
              <a:rPr lang="en-US" sz="3200" baseline="30000" dirty="0"/>
              <a:t>st </a:t>
            </a:r>
            <a:r>
              <a:rPr lang="en-US" sz="3200" dirty="0"/>
              <a:t>human to orbit Earth</a:t>
            </a:r>
          </a:p>
          <a:p>
            <a:r>
              <a:rPr lang="en-US" sz="3200" dirty="0"/>
              <a:t>1969 — American astronaut Neil Armstrong, 1</a:t>
            </a:r>
            <a:r>
              <a:rPr lang="en-US" sz="3200" baseline="30000" dirty="0"/>
              <a:t>st</a:t>
            </a:r>
            <a:r>
              <a:rPr lang="en-US" sz="3200" dirty="0"/>
              <a:t>  human on the Moon</a:t>
            </a:r>
          </a:p>
          <a:p>
            <a:endParaRPr lang="en-US" sz="3200" dirty="0"/>
          </a:p>
          <a:p>
            <a:r>
              <a:rPr lang="en-US" sz="3200" dirty="0"/>
              <a:t>1972 - present — no human goes beyond Earth orbit</a:t>
            </a:r>
          </a:p>
        </p:txBody>
      </p:sp>
    </p:spTree>
    <p:extLst>
      <p:ext uri="{BB962C8B-B14F-4D97-AF65-F5344CB8AC3E}">
        <p14:creationId xmlns:p14="http://schemas.microsoft.com/office/powerpoint/2010/main" val="39145051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203456-191D-AF07-191C-96A429F250F7}"/>
              </a:ext>
            </a:extLst>
          </p:cNvPr>
          <p:cNvSpPr txBox="1"/>
          <p:nvPr/>
        </p:nvSpPr>
        <p:spPr>
          <a:xfrm>
            <a:off x="719091" y="603682"/>
            <a:ext cx="10670959" cy="5016758"/>
          </a:xfrm>
          <a:prstGeom prst="rect">
            <a:avLst/>
          </a:prstGeom>
          <a:noFill/>
        </p:spPr>
        <p:txBody>
          <a:bodyPr wrap="square" rtlCol="0">
            <a:spAutoFit/>
          </a:bodyPr>
          <a:lstStyle/>
          <a:p>
            <a:r>
              <a:rPr lang="en-US" sz="3200" dirty="0"/>
              <a:t>Advances in technology do not always live up to expectations.</a:t>
            </a:r>
          </a:p>
          <a:p>
            <a:endParaRPr lang="en-US" sz="3200" dirty="0"/>
          </a:p>
          <a:p>
            <a:r>
              <a:rPr lang="en-US" sz="3200" dirty="0"/>
              <a:t>1957 — Soviet Union launches Sputnik, 1</a:t>
            </a:r>
            <a:r>
              <a:rPr lang="en-US" sz="3200" baseline="30000" dirty="0"/>
              <a:t>st</a:t>
            </a:r>
            <a:r>
              <a:rPr lang="en-US" sz="3200" dirty="0"/>
              <a:t> satellite</a:t>
            </a:r>
          </a:p>
          <a:p>
            <a:r>
              <a:rPr lang="en-US" sz="3200" dirty="0"/>
              <a:t>1961 — Soviet astronaut Uri Gagarin, 1</a:t>
            </a:r>
            <a:r>
              <a:rPr lang="en-US" sz="3200" baseline="30000" dirty="0"/>
              <a:t>st </a:t>
            </a:r>
            <a:r>
              <a:rPr lang="en-US" sz="3200" dirty="0"/>
              <a:t>human to orbit Earth</a:t>
            </a:r>
          </a:p>
          <a:p>
            <a:r>
              <a:rPr lang="en-US" sz="3200" dirty="0"/>
              <a:t>1969 — American astronaut Neil Armstrong, 1</a:t>
            </a:r>
            <a:r>
              <a:rPr lang="en-US" sz="3200" baseline="30000" dirty="0"/>
              <a:t>st</a:t>
            </a:r>
            <a:r>
              <a:rPr lang="en-US" sz="3200" dirty="0"/>
              <a:t>  human on the Moon</a:t>
            </a:r>
          </a:p>
          <a:p>
            <a:endParaRPr lang="en-US" sz="3200" dirty="0"/>
          </a:p>
          <a:p>
            <a:r>
              <a:rPr lang="en-US" sz="3200" dirty="0"/>
              <a:t>1972 - present — no human goes beyond Earth orbit</a:t>
            </a:r>
          </a:p>
          <a:p>
            <a:r>
              <a:rPr lang="en-US" sz="3200" dirty="0"/>
              <a:t>2023 — goal of NASA and the space agencies of several other countries is to send a human to the moon again</a:t>
            </a:r>
          </a:p>
        </p:txBody>
      </p:sp>
    </p:spTree>
    <p:extLst>
      <p:ext uri="{BB962C8B-B14F-4D97-AF65-F5344CB8AC3E}">
        <p14:creationId xmlns:p14="http://schemas.microsoft.com/office/powerpoint/2010/main" val="31984401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59D32E-1878-4368-810F-BA5DE14353E8}"/>
              </a:ext>
            </a:extLst>
          </p:cNvPr>
          <p:cNvSpPr txBox="1"/>
          <p:nvPr/>
        </p:nvSpPr>
        <p:spPr>
          <a:xfrm>
            <a:off x="870012" y="514906"/>
            <a:ext cx="10271464" cy="1569660"/>
          </a:xfrm>
          <a:prstGeom prst="rect">
            <a:avLst/>
          </a:prstGeom>
          <a:noFill/>
        </p:spPr>
        <p:txBody>
          <a:bodyPr wrap="square" rtlCol="0">
            <a:spAutoFit/>
          </a:bodyPr>
          <a:lstStyle/>
          <a:p>
            <a:r>
              <a:rPr lang="en-US" sz="3200" dirty="0"/>
              <a:t>There is no urgency in transitioning to “quantum-safe” cryptography.  We have many years — enough time to do it carefully.</a:t>
            </a:r>
          </a:p>
        </p:txBody>
      </p:sp>
    </p:spTree>
    <p:extLst>
      <p:ext uri="{BB962C8B-B14F-4D97-AF65-F5344CB8AC3E}">
        <p14:creationId xmlns:p14="http://schemas.microsoft.com/office/powerpoint/2010/main" val="19468217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59D32E-1878-4368-810F-BA5DE14353E8}"/>
              </a:ext>
            </a:extLst>
          </p:cNvPr>
          <p:cNvSpPr txBox="1"/>
          <p:nvPr/>
        </p:nvSpPr>
        <p:spPr>
          <a:xfrm>
            <a:off x="870012" y="514906"/>
            <a:ext cx="10271464" cy="3539430"/>
          </a:xfrm>
          <a:prstGeom prst="rect">
            <a:avLst/>
          </a:prstGeom>
          <a:noFill/>
        </p:spPr>
        <p:txBody>
          <a:bodyPr wrap="square" rtlCol="0">
            <a:spAutoFit/>
          </a:bodyPr>
          <a:lstStyle/>
          <a:p>
            <a:r>
              <a:rPr lang="en-US" sz="3200" dirty="0"/>
              <a:t>There is no urgency in transitioning to “quantum-safe” cryptography.  We have many years — enough time to do it carefully.</a:t>
            </a:r>
          </a:p>
          <a:p>
            <a:endParaRPr lang="en-US" sz="3200" dirty="0"/>
          </a:p>
          <a:p>
            <a:r>
              <a:rPr lang="en-US" sz="3200" dirty="0"/>
              <a:t>What about the possibility that currently encrypted secrets are being stored by adversaries and criminals, who are waiting until quantum computers can break the encryption?</a:t>
            </a:r>
          </a:p>
        </p:txBody>
      </p:sp>
    </p:spTree>
    <p:extLst>
      <p:ext uri="{BB962C8B-B14F-4D97-AF65-F5344CB8AC3E}">
        <p14:creationId xmlns:p14="http://schemas.microsoft.com/office/powerpoint/2010/main" val="1702784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59D32E-1878-4368-810F-BA5DE14353E8}"/>
              </a:ext>
            </a:extLst>
          </p:cNvPr>
          <p:cNvSpPr txBox="1"/>
          <p:nvPr/>
        </p:nvSpPr>
        <p:spPr>
          <a:xfrm>
            <a:off x="870012" y="514906"/>
            <a:ext cx="10271464" cy="5509200"/>
          </a:xfrm>
          <a:prstGeom prst="rect">
            <a:avLst/>
          </a:prstGeom>
          <a:noFill/>
        </p:spPr>
        <p:txBody>
          <a:bodyPr wrap="square" rtlCol="0">
            <a:spAutoFit/>
          </a:bodyPr>
          <a:lstStyle/>
          <a:p>
            <a:r>
              <a:rPr lang="en-US" sz="3200" dirty="0"/>
              <a:t>There is no urgency in transitioning to “quantum-safe” cryptography.  We have many years — enough time to do it carefully.</a:t>
            </a:r>
          </a:p>
          <a:p>
            <a:endParaRPr lang="en-US" sz="3200" dirty="0"/>
          </a:p>
          <a:p>
            <a:r>
              <a:rPr lang="en-US" sz="3200" dirty="0"/>
              <a:t>What about the possibility that currently encrypted secrets are being stored by adversaries and criminals, who are waiting until quantum computers can break the encryption?</a:t>
            </a:r>
          </a:p>
          <a:p>
            <a:endParaRPr lang="en-US" sz="3200" dirty="0"/>
          </a:p>
          <a:p>
            <a:r>
              <a:rPr lang="en-US" sz="3200" dirty="0"/>
              <a:t>We should ask: What needs to be secret even decades from now?  Not cryptography used for digital signatures, access codes, hiding credit card numbers, etc.</a:t>
            </a:r>
          </a:p>
        </p:txBody>
      </p:sp>
    </p:spTree>
    <p:extLst>
      <p:ext uri="{BB962C8B-B14F-4D97-AF65-F5344CB8AC3E}">
        <p14:creationId xmlns:p14="http://schemas.microsoft.com/office/powerpoint/2010/main" val="10591694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0440B7-6174-0061-91CB-95A82A6AE537}"/>
              </a:ext>
            </a:extLst>
          </p:cNvPr>
          <p:cNvSpPr txBox="1"/>
          <p:nvPr/>
        </p:nvSpPr>
        <p:spPr>
          <a:xfrm>
            <a:off x="710214" y="648070"/>
            <a:ext cx="10111666" cy="1077218"/>
          </a:xfrm>
          <a:prstGeom prst="rect">
            <a:avLst/>
          </a:prstGeom>
          <a:noFill/>
        </p:spPr>
        <p:txBody>
          <a:bodyPr wrap="square" rtlCol="0">
            <a:spAutoFit/>
          </a:bodyPr>
          <a:lstStyle/>
          <a:p>
            <a:r>
              <a:rPr lang="en-US" sz="3200" dirty="0"/>
              <a:t>In practice, relatively little needs to remain secret for 30 or 40 years.  </a:t>
            </a:r>
          </a:p>
        </p:txBody>
      </p:sp>
    </p:spTree>
    <p:extLst>
      <p:ext uri="{BB962C8B-B14F-4D97-AF65-F5344CB8AC3E}">
        <p14:creationId xmlns:p14="http://schemas.microsoft.com/office/powerpoint/2010/main" val="37256387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0440B7-6174-0061-91CB-95A82A6AE537}"/>
              </a:ext>
            </a:extLst>
          </p:cNvPr>
          <p:cNvSpPr txBox="1"/>
          <p:nvPr/>
        </p:nvSpPr>
        <p:spPr>
          <a:xfrm>
            <a:off x="710214" y="648070"/>
            <a:ext cx="10111666" cy="2554545"/>
          </a:xfrm>
          <a:prstGeom prst="rect">
            <a:avLst/>
          </a:prstGeom>
          <a:noFill/>
        </p:spPr>
        <p:txBody>
          <a:bodyPr wrap="square" rtlCol="0">
            <a:spAutoFit/>
          </a:bodyPr>
          <a:lstStyle/>
          <a:p>
            <a:r>
              <a:rPr lang="en-US" sz="3200" dirty="0"/>
              <a:t>In practice, relatively little needs to remain secret for 30 or 40 years.  Most of that should in any case be protected by a layer of </a:t>
            </a:r>
            <a:r>
              <a:rPr lang="en-US" sz="3200" u="sng" dirty="0"/>
              <a:t>private</a:t>
            </a:r>
            <a:r>
              <a:rPr lang="en-US" sz="3200" dirty="0"/>
              <a:t> key encryption, such as AES at high security levels, which is believed to be secure even against quantum computation. </a:t>
            </a:r>
          </a:p>
        </p:txBody>
      </p:sp>
    </p:spTree>
    <p:extLst>
      <p:ext uri="{BB962C8B-B14F-4D97-AF65-F5344CB8AC3E}">
        <p14:creationId xmlns:p14="http://schemas.microsoft.com/office/powerpoint/2010/main" val="3395332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0440B7-6174-0061-91CB-95A82A6AE537}"/>
              </a:ext>
            </a:extLst>
          </p:cNvPr>
          <p:cNvSpPr txBox="1"/>
          <p:nvPr/>
        </p:nvSpPr>
        <p:spPr>
          <a:xfrm>
            <a:off x="710214" y="648070"/>
            <a:ext cx="10111666" cy="5509200"/>
          </a:xfrm>
          <a:prstGeom prst="rect">
            <a:avLst/>
          </a:prstGeom>
          <a:noFill/>
        </p:spPr>
        <p:txBody>
          <a:bodyPr wrap="square" rtlCol="0">
            <a:spAutoFit/>
          </a:bodyPr>
          <a:lstStyle/>
          <a:p>
            <a:r>
              <a:rPr lang="en-US" sz="3200" dirty="0"/>
              <a:t>In practice, relatively little needs to remain secret for 30 or 40 years.  Most of that should in any case be protected by a layer of </a:t>
            </a:r>
            <a:r>
              <a:rPr lang="en-US" sz="3200" u="sng" dirty="0"/>
              <a:t>private</a:t>
            </a:r>
            <a:r>
              <a:rPr lang="en-US" sz="3200" dirty="0"/>
              <a:t> key encryption, such as AES at high security levels, which is believed to be secure even against quantum computation. </a:t>
            </a:r>
          </a:p>
          <a:p>
            <a:endParaRPr lang="en-US" sz="3200" dirty="0"/>
          </a:p>
          <a:p>
            <a:r>
              <a:rPr lang="en-US" sz="3200" dirty="0"/>
              <a:t>Identifying those super-secret messages that need extra protection, and then putting on AES (with a key exchange that does not rely on RSA or ECC security) is easier and less risky than transitioning to a completely new kind of encryption.</a:t>
            </a:r>
          </a:p>
        </p:txBody>
      </p:sp>
    </p:spTree>
    <p:extLst>
      <p:ext uri="{BB962C8B-B14F-4D97-AF65-F5344CB8AC3E}">
        <p14:creationId xmlns:p14="http://schemas.microsoft.com/office/powerpoint/2010/main" val="23056700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EB7D01-006E-20A1-308B-FE5A516C89B4}"/>
              </a:ext>
            </a:extLst>
          </p:cNvPr>
          <p:cNvSpPr txBox="1"/>
          <p:nvPr/>
        </p:nvSpPr>
        <p:spPr>
          <a:xfrm>
            <a:off x="949911" y="887767"/>
            <a:ext cx="10093910" cy="2554545"/>
          </a:xfrm>
          <a:prstGeom prst="rect">
            <a:avLst/>
          </a:prstGeom>
          <a:noFill/>
        </p:spPr>
        <p:txBody>
          <a:bodyPr wrap="square" rtlCol="0">
            <a:spAutoFit/>
          </a:bodyPr>
          <a:lstStyle/>
          <a:p>
            <a:r>
              <a:rPr lang="en-US" sz="3200" dirty="0"/>
              <a:t>To those who argue for quick adoption of lattice-based post-quantum cryptography I respond: How can we be sure that a system of data protection that has not been extensively tested or used will be secure and protect that super-secret encrypted data for 30 or 40 years?</a:t>
            </a:r>
          </a:p>
        </p:txBody>
      </p:sp>
    </p:spTree>
    <p:extLst>
      <p:ext uri="{BB962C8B-B14F-4D97-AF65-F5344CB8AC3E}">
        <p14:creationId xmlns:p14="http://schemas.microsoft.com/office/powerpoint/2010/main" val="17906182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EB7D01-006E-20A1-308B-FE5A516C89B4}"/>
              </a:ext>
            </a:extLst>
          </p:cNvPr>
          <p:cNvSpPr txBox="1"/>
          <p:nvPr/>
        </p:nvSpPr>
        <p:spPr>
          <a:xfrm>
            <a:off x="949911" y="887767"/>
            <a:ext cx="10093910" cy="4524315"/>
          </a:xfrm>
          <a:prstGeom prst="rect">
            <a:avLst/>
          </a:prstGeom>
          <a:noFill/>
        </p:spPr>
        <p:txBody>
          <a:bodyPr wrap="square" rtlCol="0">
            <a:spAutoFit/>
          </a:bodyPr>
          <a:lstStyle/>
          <a:p>
            <a:r>
              <a:rPr lang="en-US" sz="3200" dirty="0"/>
              <a:t>To those who argue for quick adoption of lattice-based post-quantum cryptography I respond: How can we be sure that a system of data protection that has not been extensively tested or used will be secure and protect that super-secret encrypted data for 30 or 40 years?</a:t>
            </a:r>
          </a:p>
          <a:p>
            <a:endParaRPr lang="en-US" sz="3200" dirty="0"/>
          </a:p>
          <a:p>
            <a:r>
              <a:rPr lang="en-US" sz="3200" dirty="0"/>
              <a:t>As I will show, the so-called “guarantees” of the security of lattice-based cryptography that come from purely mathematical arguments are invalid. </a:t>
            </a:r>
          </a:p>
        </p:txBody>
      </p:sp>
    </p:spTree>
    <p:extLst>
      <p:ext uri="{BB962C8B-B14F-4D97-AF65-F5344CB8AC3E}">
        <p14:creationId xmlns:p14="http://schemas.microsoft.com/office/powerpoint/2010/main" val="2384520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BAFC88-FE2A-94F7-C1A0-776C825B7449}"/>
              </a:ext>
            </a:extLst>
          </p:cNvPr>
          <p:cNvSpPr txBox="1"/>
          <p:nvPr/>
        </p:nvSpPr>
        <p:spPr>
          <a:xfrm>
            <a:off x="870012" y="1464815"/>
            <a:ext cx="10795246" cy="3539430"/>
          </a:xfrm>
          <a:prstGeom prst="rect">
            <a:avLst/>
          </a:prstGeom>
          <a:noFill/>
        </p:spPr>
        <p:txBody>
          <a:bodyPr wrap="square" rtlCol="0">
            <a:spAutoFit/>
          </a:bodyPr>
          <a:lstStyle/>
          <a:p>
            <a:r>
              <a:rPr lang="en-US" sz="3200" dirty="0">
                <a:cs typeface="Times New Roman" panose="02020603050405020304" pitchFamily="18" charset="0"/>
              </a:rPr>
              <a:t>● During my visit in 2018 I gave reasons for skepticism about predictions of successful quantum attacks on RSA and Elliptic Curve Cryptography (ECC) any time soon.</a:t>
            </a:r>
          </a:p>
          <a:p>
            <a:endParaRPr lang="en-US" sz="3200" dirty="0">
              <a:cs typeface="Times New Roman" panose="02020603050405020304" pitchFamily="18" charset="0"/>
            </a:endParaRPr>
          </a:p>
          <a:p>
            <a:r>
              <a:rPr lang="en-US" sz="3200" dirty="0">
                <a:cs typeface="Times New Roman" panose="02020603050405020304" pitchFamily="18" charset="0"/>
              </a:rPr>
              <a:t>● What is lattice-based (LWE) post-quantum cryptography? Why did the U.S. government agency NIST endorse it?</a:t>
            </a:r>
          </a:p>
          <a:p>
            <a:r>
              <a:rPr lang="en-US" sz="3200" dirty="0">
                <a:cs typeface="Times New Roman" panose="02020603050405020304" pitchFamily="18" charset="0"/>
              </a:rPr>
              <a:t>.</a:t>
            </a:r>
            <a:endParaRPr lang="en-US" sz="3200" dirty="0"/>
          </a:p>
        </p:txBody>
      </p:sp>
      <p:sp>
        <p:nvSpPr>
          <p:cNvPr id="3" name="TextBox 2">
            <a:extLst>
              <a:ext uri="{FF2B5EF4-FFF2-40B4-BE49-F238E27FC236}">
                <a16:creationId xmlns:a16="http://schemas.microsoft.com/office/drawing/2014/main" id="{0671EB01-A042-96E6-029A-30FAC8760B19}"/>
              </a:ext>
            </a:extLst>
          </p:cNvPr>
          <p:cNvSpPr txBox="1"/>
          <p:nvPr/>
        </p:nvSpPr>
        <p:spPr>
          <a:xfrm>
            <a:off x="4332303" y="480545"/>
            <a:ext cx="4554245" cy="646331"/>
          </a:xfrm>
          <a:prstGeom prst="rect">
            <a:avLst/>
          </a:prstGeom>
          <a:noFill/>
        </p:spPr>
        <p:txBody>
          <a:bodyPr wrap="square" rtlCol="0">
            <a:spAutoFit/>
          </a:bodyPr>
          <a:lstStyle/>
          <a:p>
            <a:r>
              <a:rPr lang="en-US" sz="3600" b="1" dirty="0"/>
              <a:t>Outline of Talk</a:t>
            </a:r>
          </a:p>
        </p:txBody>
      </p:sp>
    </p:spTree>
    <p:extLst>
      <p:ext uri="{BB962C8B-B14F-4D97-AF65-F5344CB8AC3E}">
        <p14:creationId xmlns:p14="http://schemas.microsoft.com/office/powerpoint/2010/main" val="3504089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EB7D01-006E-20A1-308B-FE5A516C89B4}"/>
              </a:ext>
            </a:extLst>
          </p:cNvPr>
          <p:cNvSpPr txBox="1"/>
          <p:nvPr/>
        </p:nvSpPr>
        <p:spPr>
          <a:xfrm>
            <a:off x="949911" y="887767"/>
            <a:ext cx="10093910" cy="5509200"/>
          </a:xfrm>
          <a:prstGeom prst="rect">
            <a:avLst/>
          </a:prstGeom>
          <a:noFill/>
        </p:spPr>
        <p:txBody>
          <a:bodyPr wrap="square" rtlCol="0">
            <a:spAutoFit/>
          </a:bodyPr>
          <a:lstStyle/>
          <a:p>
            <a:r>
              <a:rPr lang="en-US" sz="3200" dirty="0"/>
              <a:t>To those who argue for quick adoption of lattice-based post-quantum cryptography I respond: How can we be sure that a system of data protection that has not been extensively tested or used will be secure and protect that super-secret encrypted data for 30 or 40 years?</a:t>
            </a:r>
          </a:p>
          <a:p>
            <a:endParaRPr lang="en-US" sz="3200" dirty="0"/>
          </a:p>
          <a:p>
            <a:r>
              <a:rPr lang="en-US" sz="3200" dirty="0"/>
              <a:t>As I will show, the so-called “guarantees” of the security of lattice-based cryptography that come from purely mathematical arguments are invalid. </a:t>
            </a:r>
          </a:p>
          <a:p>
            <a:endParaRPr lang="en-US" sz="3200" dirty="0"/>
          </a:p>
          <a:p>
            <a:r>
              <a:rPr lang="en-US" sz="3200" dirty="0"/>
              <a:t>They guarantee nothing.</a:t>
            </a:r>
          </a:p>
        </p:txBody>
      </p:sp>
    </p:spTree>
    <p:extLst>
      <p:ext uri="{BB962C8B-B14F-4D97-AF65-F5344CB8AC3E}">
        <p14:creationId xmlns:p14="http://schemas.microsoft.com/office/powerpoint/2010/main" val="30482937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59D32E-1878-4368-810F-BA5DE14353E8}"/>
              </a:ext>
            </a:extLst>
          </p:cNvPr>
          <p:cNvSpPr txBox="1"/>
          <p:nvPr/>
        </p:nvSpPr>
        <p:spPr>
          <a:xfrm>
            <a:off x="960268" y="1411550"/>
            <a:ext cx="9692936" cy="2554545"/>
          </a:xfrm>
          <a:prstGeom prst="rect">
            <a:avLst/>
          </a:prstGeom>
          <a:noFill/>
        </p:spPr>
        <p:txBody>
          <a:bodyPr wrap="square" rtlCol="0">
            <a:spAutoFit/>
          </a:bodyPr>
          <a:lstStyle/>
          <a:p>
            <a:r>
              <a:rPr lang="en-US" sz="3200" dirty="0"/>
              <a:t>Last year the U.S. government agency National Institute of Standards and Technology (NIST) recommended a transition from RSA and ECC to certain lattice-based cryptosystems. The agency expressed confidence in their security.</a:t>
            </a:r>
          </a:p>
        </p:txBody>
      </p:sp>
    </p:spTree>
    <p:extLst>
      <p:ext uri="{BB962C8B-B14F-4D97-AF65-F5344CB8AC3E}">
        <p14:creationId xmlns:p14="http://schemas.microsoft.com/office/powerpoint/2010/main" val="34990174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59D32E-1878-4368-810F-BA5DE14353E8}"/>
              </a:ext>
            </a:extLst>
          </p:cNvPr>
          <p:cNvSpPr txBox="1"/>
          <p:nvPr/>
        </p:nvSpPr>
        <p:spPr>
          <a:xfrm>
            <a:off x="960268" y="1411550"/>
            <a:ext cx="9692936" cy="5016758"/>
          </a:xfrm>
          <a:prstGeom prst="rect">
            <a:avLst/>
          </a:prstGeom>
          <a:noFill/>
        </p:spPr>
        <p:txBody>
          <a:bodyPr wrap="square" rtlCol="0">
            <a:spAutoFit/>
          </a:bodyPr>
          <a:lstStyle/>
          <a:p>
            <a:r>
              <a:rPr lang="en-US" sz="3200" dirty="0"/>
              <a:t>Last year the U.S. government agency National Institute of Standards and Technology (NIST) recommended a transition from RSA and ECC to certain lattice-based cryptosystems. The agency expressed confidence in their security.</a:t>
            </a:r>
          </a:p>
          <a:p>
            <a:endParaRPr lang="en-US" sz="3200" dirty="0"/>
          </a:p>
          <a:p>
            <a:r>
              <a:rPr lang="en-US" sz="3200" dirty="0"/>
              <a:t>Lattice-based cryptography is much more complicated than RSA or ECC. It’s more difficult to achieve confidence in the security of a complicated system than in a simpler one.</a:t>
            </a:r>
          </a:p>
        </p:txBody>
      </p:sp>
    </p:spTree>
    <p:extLst>
      <p:ext uri="{BB962C8B-B14F-4D97-AF65-F5344CB8AC3E}">
        <p14:creationId xmlns:p14="http://schemas.microsoft.com/office/powerpoint/2010/main" val="36933138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A6F0C4-2A7B-E4B5-D972-88DC942DDE92}"/>
              </a:ext>
            </a:extLst>
          </p:cNvPr>
          <p:cNvSpPr txBox="1"/>
          <p:nvPr/>
        </p:nvSpPr>
        <p:spPr>
          <a:xfrm>
            <a:off x="514904" y="665825"/>
            <a:ext cx="10955045" cy="10772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cs typeface="Times New Roman" panose="02020603050405020304" pitchFamily="18" charset="0"/>
              </a:rPr>
              <a:t>The conjecturally hard computational problems that the security of the most important public key cryptosystems rely on:</a:t>
            </a:r>
          </a:p>
        </p:txBody>
      </p:sp>
    </p:spTree>
    <p:extLst>
      <p:ext uri="{BB962C8B-B14F-4D97-AF65-F5344CB8AC3E}">
        <p14:creationId xmlns:p14="http://schemas.microsoft.com/office/powerpoint/2010/main" val="15861201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A6F0C4-2A7B-E4B5-D972-88DC942DDE92}"/>
              </a:ext>
            </a:extLst>
          </p:cNvPr>
          <p:cNvSpPr txBox="1"/>
          <p:nvPr/>
        </p:nvSpPr>
        <p:spPr>
          <a:xfrm>
            <a:off x="514904" y="665825"/>
            <a:ext cx="10955045" cy="206210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cs typeface="Times New Roman" panose="02020603050405020304" pitchFamily="18" charset="0"/>
              </a:rPr>
              <a:t>The conjecturally hard computational problems that the security of the most important public key cryptosystems rely 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solidFill>
                <a:prstClr val="black"/>
              </a:solidFill>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u="sng" dirty="0">
                <a:solidFill>
                  <a:prstClr val="black"/>
                </a:solidFill>
                <a:cs typeface="Times New Roman" panose="02020603050405020304" pitchFamily="18" charset="0"/>
              </a:rPr>
              <a:t>RSA</a:t>
            </a:r>
            <a:r>
              <a:rPr lang="en-US" sz="3200" dirty="0">
                <a:solidFill>
                  <a:prstClr val="black"/>
                </a:solidFill>
                <a:cs typeface="Times New Roman" panose="02020603050405020304" pitchFamily="18" charset="0"/>
              </a:rPr>
              <a:t>: integer factorization (given </a:t>
            </a:r>
            <a:r>
              <a:rPr lang="en-US" sz="3200" i="1" dirty="0">
                <a:solidFill>
                  <a:prstClr val="black"/>
                </a:solidFill>
                <a:cs typeface="Times New Roman" panose="02020603050405020304" pitchFamily="18" charset="0"/>
              </a:rPr>
              <a:t>N</a:t>
            </a:r>
            <a:r>
              <a:rPr lang="en-US" sz="3200" dirty="0">
                <a:solidFill>
                  <a:prstClr val="black"/>
                </a:solidFill>
                <a:cs typeface="Times New Roman" panose="02020603050405020304" pitchFamily="18" charset="0"/>
              </a:rPr>
              <a:t>=</a:t>
            </a:r>
            <a:r>
              <a:rPr lang="en-US" sz="3200" i="1" dirty="0" err="1">
                <a:solidFill>
                  <a:prstClr val="black"/>
                </a:solidFill>
                <a:cs typeface="Times New Roman" panose="02020603050405020304" pitchFamily="18" charset="0"/>
              </a:rPr>
              <a:t>pq</a:t>
            </a:r>
            <a:r>
              <a:rPr lang="en-US" sz="3200" dirty="0">
                <a:solidFill>
                  <a:prstClr val="black"/>
                </a:solidFill>
                <a:cs typeface="Times New Roman" panose="02020603050405020304" pitchFamily="18" charset="0"/>
              </a:rPr>
              <a:t>, find </a:t>
            </a:r>
            <a:r>
              <a:rPr lang="en-US" sz="3200" i="1" dirty="0">
                <a:solidFill>
                  <a:prstClr val="black"/>
                </a:solidFill>
                <a:cs typeface="Times New Roman" panose="02020603050405020304" pitchFamily="18" charset="0"/>
              </a:rPr>
              <a:t>p</a:t>
            </a:r>
            <a:r>
              <a:rPr lang="en-US" sz="3200" dirty="0">
                <a:solidFill>
                  <a:prstClr val="black"/>
                </a:solidFill>
                <a:cs typeface="Times New Roman" panose="02020603050405020304" pitchFamily="18" charset="0"/>
              </a:rPr>
              <a:t> and </a:t>
            </a:r>
            <a:r>
              <a:rPr lang="en-US" sz="3200" i="1" dirty="0">
                <a:solidFill>
                  <a:prstClr val="black"/>
                </a:solidFill>
                <a:cs typeface="Times New Roman" panose="02020603050405020304" pitchFamily="18" charset="0"/>
              </a:rPr>
              <a:t>q</a:t>
            </a:r>
            <a:r>
              <a:rPr lang="en-US" sz="3200" dirty="0">
                <a:solidFill>
                  <a:prstClr val="black"/>
                </a:solidFill>
                <a:cs typeface="Times New Roman" panose="02020603050405020304" pitchFamily="18" charset="0"/>
              </a:rPr>
              <a:t>).</a:t>
            </a:r>
          </a:p>
        </p:txBody>
      </p:sp>
    </p:spTree>
    <p:extLst>
      <p:ext uri="{BB962C8B-B14F-4D97-AF65-F5344CB8AC3E}">
        <p14:creationId xmlns:p14="http://schemas.microsoft.com/office/powerpoint/2010/main" val="1114057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A6F0C4-2A7B-E4B5-D972-88DC942DDE92}"/>
              </a:ext>
            </a:extLst>
          </p:cNvPr>
          <p:cNvSpPr txBox="1"/>
          <p:nvPr/>
        </p:nvSpPr>
        <p:spPr>
          <a:xfrm>
            <a:off x="514904" y="665825"/>
            <a:ext cx="10955045"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cs typeface="Times New Roman" panose="02020603050405020304" pitchFamily="18" charset="0"/>
              </a:rPr>
              <a:t>The conjecturally hard computational problems that the security of the most important public key cryptosystems rely 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solidFill>
                <a:prstClr val="black"/>
              </a:solidFill>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u="sng" dirty="0">
                <a:solidFill>
                  <a:prstClr val="black"/>
                </a:solidFill>
                <a:cs typeface="Times New Roman" panose="02020603050405020304" pitchFamily="18" charset="0"/>
              </a:rPr>
              <a:t>RSA</a:t>
            </a:r>
            <a:r>
              <a:rPr lang="en-US" sz="3200" dirty="0">
                <a:solidFill>
                  <a:prstClr val="black"/>
                </a:solidFill>
                <a:cs typeface="Times New Roman" panose="02020603050405020304" pitchFamily="18" charset="0"/>
              </a:rPr>
              <a:t>: integer factorization (given </a:t>
            </a:r>
            <a:r>
              <a:rPr lang="en-US" sz="3200" i="1" dirty="0">
                <a:solidFill>
                  <a:prstClr val="black"/>
                </a:solidFill>
                <a:cs typeface="Times New Roman" panose="02020603050405020304" pitchFamily="18" charset="0"/>
              </a:rPr>
              <a:t>N</a:t>
            </a:r>
            <a:r>
              <a:rPr lang="en-US" sz="3200" dirty="0">
                <a:solidFill>
                  <a:prstClr val="black"/>
                </a:solidFill>
                <a:cs typeface="Times New Roman" panose="02020603050405020304" pitchFamily="18" charset="0"/>
              </a:rPr>
              <a:t>=</a:t>
            </a:r>
            <a:r>
              <a:rPr lang="en-US" sz="3200" i="1" dirty="0" err="1">
                <a:solidFill>
                  <a:prstClr val="black"/>
                </a:solidFill>
                <a:cs typeface="Times New Roman" panose="02020603050405020304" pitchFamily="18" charset="0"/>
              </a:rPr>
              <a:t>pq</a:t>
            </a:r>
            <a:r>
              <a:rPr lang="en-US" sz="3200" dirty="0">
                <a:solidFill>
                  <a:prstClr val="black"/>
                </a:solidFill>
                <a:cs typeface="Times New Roman" panose="02020603050405020304" pitchFamily="18" charset="0"/>
              </a:rPr>
              <a:t>, find </a:t>
            </a:r>
            <a:r>
              <a:rPr lang="en-US" sz="3200" i="1" dirty="0">
                <a:solidFill>
                  <a:prstClr val="black"/>
                </a:solidFill>
                <a:cs typeface="Times New Roman" panose="02020603050405020304" pitchFamily="18" charset="0"/>
              </a:rPr>
              <a:t>p</a:t>
            </a:r>
            <a:r>
              <a:rPr lang="en-US" sz="3200" dirty="0">
                <a:solidFill>
                  <a:prstClr val="black"/>
                </a:solidFill>
                <a:cs typeface="Times New Roman" panose="02020603050405020304" pitchFamily="18" charset="0"/>
              </a:rPr>
              <a:t> and </a:t>
            </a:r>
            <a:r>
              <a:rPr lang="en-US" sz="3200" i="1" dirty="0">
                <a:solidFill>
                  <a:prstClr val="black"/>
                </a:solidFill>
                <a:cs typeface="Times New Roman" panose="02020603050405020304" pitchFamily="18" charset="0"/>
              </a:rPr>
              <a:t>q</a:t>
            </a:r>
            <a:r>
              <a:rPr lang="en-US" sz="3200" dirty="0">
                <a:solidFill>
                  <a:prstClr val="black"/>
                </a:solidFill>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solidFill>
                <a:prstClr val="black"/>
              </a:solidFill>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u="sng" dirty="0">
                <a:solidFill>
                  <a:prstClr val="black"/>
                </a:solidFill>
                <a:cs typeface="Times New Roman" panose="02020603050405020304" pitchFamily="18" charset="0"/>
              </a:rPr>
              <a:t>ECC</a:t>
            </a:r>
            <a:r>
              <a:rPr lang="en-US" sz="3200" dirty="0">
                <a:solidFill>
                  <a:prstClr val="black"/>
                </a:solidFill>
                <a:cs typeface="Times New Roman" panose="02020603050405020304" pitchFamily="18" charset="0"/>
              </a:rPr>
              <a:t>: elliptic curve discrete logarithm (given points </a:t>
            </a:r>
            <a:r>
              <a:rPr lang="en-US" sz="3200" i="1" dirty="0">
                <a:solidFill>
                  <a:prstClr val="black"/>
                </a:solidFill>
                <a:cs typeface="Times New Roman" panose="02020603050405020304" pitchFamily="18" charset="0"/>
              </a:rPr>
              <a:t>P</a:t>
            </a:r>
            <a:r>
              <a:rPr lang="en-US" sz="3200" dirty="0">
                <a:solidFill>
                  <a:prstClr val="black"/>
                </a:solidFill>
                <a:cs typeface="Times New Roman" panose="02020603050405020304" pitchFamily="18" charset="0"/>
              </a:rPr>
              <a:t> and </a:t>
            </a:r>
            <a:r>
              <a:rPr lang="en-US" sz="3200" i="1" dirty="0">
                <a:solidFill>
                  <a:prstClr val="black"/>
                </a:solidFill>
                <a:cs typeface="Times New Roman" panose="02020603050405020304" pitchFamily="18" charset="0"/>
              </a:rPr>
              <a:t>Q</a:t>
            </a:r>
            <a:r>
              <a:rPr lang="en-US" sz="3200" dirty="0">
                <a:solidFill>
                  <a:prstClr val="black"/>
                </a:solidFill>
                <a:cs typeface="Times New Roman" panose="02020603050405020304" pitchFamily="18" charset="0"/>
              </a:rPr>
              <a:t> with </a:t>
            </a:r>
            <a:r>
              <a:rPr lang="en-US" sz="3200" i="1" dirty="0">
                <a:solidFill>
                  <a:prstClr val="black"/>
                </a:solidFill>
                <a:cs typeface="Times New Roman" panose="02020603050405020304" pitchFamily="18" charset="0"/>
              </a:rPr>
              <a:t>Q</a:t>
            </a:r>
            <a:r>
              <a:rPr lang="en-US" sz="3200" dirty="0">
                <a:solidFill>
                  <a:prstClr val="black"/>
                </a:solidFill>
                <a:cs typeface="Times New Roman" panose="02020603050405020304" pitchFamily="18" charset="0"/>
              </a:rPr>
              <a:t> a multiple of </a:t>
            </a:r>
            <a:r>
              <a:rPr lang="en-US" sz="3200" i="1" dirty="0">
                <a:solidFill>
                  <a:prstClr val="black"/>
                </a:solidFill>
                <a:cs typeface="Times New Roman" panose="02020603050405020304" pitchFamily="18" charset="0"/>
              </a:rPr>
              <a:t>P</a:t>
            </a:r>
            <a:r>
              <a:rPr lang="en-US" sz="3200" dirty="0">
                <a:solidFill>
                  <a:prstClr val="black"/>
                </a:solidFill>
                <a:cs typeface="Times New Roman" panose="02020603050405020304" pitchFamily="18" charset="0"/>
              </a:rPr>
              <a:t>, find </a:t>
            </a:r>
            <a:r>
              <a:rPr lang="en-US" sz="3200" i="1" dirty="0">
                <a:solidFill>
                  <a:prstClr val="black"/>
                </a:solidFill>
                <a:cs typeface="Times New Roman" panose="02020603050405020304" pitchFamily="18" charset="0"/>
              </a:rPr>
              <a:t>k</a:t>
            </a:r>
            <a:r>
              <a:rPr lang="en-US" sz="3200" dirty="0">
                <a:solidFill>
                  <a:prstClr val="black"/>
                </a:solidFill>
                <a:cs typeface="Times New Roman" panose="02020603050405020304" pitchFamily="18" charset="0"/>
              </a:rPr>
              <a:t> such that </a:t>
            </a:r>
            <a:r>
              <a:rPr lang="en-US" sz="3200" i="1" dirty="0">
                <a:solidFill>
                  <a:prstClr val="black"/>
                </a:solidFill>
                <a:cs typeface="Times New Roman" panose="02020603050405020304" pitchFamily="18" charset="0"/>
              </a:rPr>
              <a:t>Q</a:t>
            </a:r>
            <a:r>
              <a:rPr lang="en-US" sz="3200" dirty="0">
                <a:solidFill>
                  <a:prstClr val="black"/>
                </a:solidFill>
                <a:cs typeface="Times New Roman" panose="02020603050405020304" pitchFamily="18" charset="0"/>
              </a:rPr>
              <a:t>=</a:t>
            </a:r>
            <a:r>
              <a:rPr lang="en-US" sz="3200" i="1" dirty="0" err="1">
                <a:solidFill>
                  <a:prstClr val="black"/>
                </a:solidFill>
                <a:cs typeface="Times New Roman" panose="02020603050405020304" pitchFamily="18" charset="0"/>
              </a:rPr>
              <a:t>kP</a:t>
            </a:r>
            <a:r>
              <a:rPr lang="en-US" sz="3200" dirty="0">
                <a:solidFill>
                  <a:prstClr val="black"/>
                </a:solidFill>
                <a:cs typeface="Times New Roman" panose="02020603050405020304" pitchFamily="18" charset="0"/>
              </a:rPr>
              <a:t>).</a:t>
            </a:r>
          </a:p>
        </p:txBody>
      </p:sp>
    </p:spTree>
    <p:extLst>
      <p:ext uri="{BB962C8B-B14F-4D97-AF65-F5344CB8AC3E}">
        <p14:creationId xmlns:p14="http://schemas.microsoft.com/office/powerpoint/2010/main" val="12802550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A6F0C4-2A7B-E4B5-D972-88DC942DDE92}"/>
              </a:ext>
            </a:extLst>
          </p:cNvPr>
          <p:cNvSpPr txBox="1"/>
          <p:nvPr/>
        </p:nvSpPr>
        <p:spPr>
          <a:xfrm>
            <a:off x="514904" y="665825"/>
            <a:ext cx="10955045" cy="550920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cs typeface="Times New Roman" panose="02020603050405020304" pitchFamily="18" charset="0"/>
              </a:rPr>
              <a:t>The conjecturally hard computational problems that the security of the most important public key cryptosystems rely 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solidFill>
                <a:prstClr val="black"/>
              </a:solidFill>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u="sng" dirty="0">
                <a:solidFill>
                  <a:prstClr val="black"/>
                </a:solidFill>
                <a:cs typeface="Times New Roman" panose="02020603050405020304" pitchFamily="18" charset="0"/>
              </a:rPr>
              <a:t>RSA</a:t>
            </a:r>
            <a:r>
              <a:rPr lang="en-US" sz="3200" dirty="0">
                <a:solidFill>
                  <a:prstClr val="black"/>
                </a:solidFill>
                <a:cs typeface="Times New Roman" panose="02020603050405020304" pitchFamily="18" charset="0"/>
              </a:rPr>
              <a:t>: integer factorization (given </a:t>
            </a:r>
            <a:r>
              <a:rPr lang="en-US" sz="3200" i="1" dirty="0">
                <a:solidFill>
                  <a:prstClr val="black"/>
                </a:solidFill>
                <a:cs typeface="Times New Roman" panose="02020603050405020304" pitchFamily="18" charset="0"/>
              </a:rPr>
              <a:t>N</a:t>
            </a:r>
            <a:r>
              <a:rPr lang="en-US" sz="3200" dirty="0">
                <a:solidFill>
                  <a:prstClr val="black"/>
                </a:solidFill>
                <a:cs typeface="Times New Roman" panose="02020603050405020304" pitchFamily="18" charset="0"/>
              </a:rPr>
              <a:t>=</a:t>
            </a:r>
            <a:r>
              <a:rPr lang="en-US" sz="3200" i="1" dirty="0" err="1">
                <a:solidFill>
                  <a:prstClr val="black"/>
                </a:solidFill>
                <a:cs typeface="Times New Roman" panose="02020603050405020304" pitchFamily="18" charset="0"/>
              </a:rPr>
              <a:t>pq</a:t>
            </a:r>
            <a:r>
              <a:rPr lang="en-US" sz="3200" dirty="0">
                <a:solidFill>
                  <a:prstClr val="black"/>
                </a:solidFill>
                <a:cs typeface="Times New Roman" panose="02020603050405020304" pitchFamily="18" charset="0"/>
              </a:rPr>
              <a:t>, find </a:t>
            </a:r>
            <a:r>
              <a:rPr lang="en-US" sz="3200" i="1" dirty="0">
                <a:solidFill>
                  <a:prstClr val="black"/>
                </a:solidFill>
                <a:cs typeface="Times New Roman" panose="02020603050405020304" pitchFamily="18" charset="0"/>
              </a:rPr>
              <a:t>p</a:t>
            </a:r>
            <a:r>
              <a:rPr lang="en-US" sz="3200" dirty="0">
                <a:solidFill>
                  <a:prstClr val="black"/>
                </a:solidFill>
                <a:cs typeface="Times New Roman" panose="02020603050405020304" pitchFamily="18" charset="0"/>
              </a:rPr>
              <a:t> and </a:t>
            </a:r>
            <a:r>
              <a:rPr lang="en-US" sz="3200" i="1" dirty="0">
                <a:solidFill>
                  <a:prstClr val="black"/>
                </a:solidFill>
                <a:cs typeface="Times New Roman" panose="02020603050405020304" pitchFamily="18" charset="0"/>
              </a:rPr>
              <a:t>q</a:t>
            </a:r>
            <a:r>
              <a:rPr lang="en-US" sz="3200" dirty="0">
                <a:solidFill>
                  <a:prstClr val="black"/>
                </a:solidFill>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solidFill>
                <a:prstClr val="black"/>
              </a:solidFill>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u="sng" dirty="0">
                <a:solidFill>
                  <a:prstClr val="black"/>
                </a:solidFill>
                <a:cs typeface="Times New Roman" panose="02020603050405020304" pitchFamily="18" charset="0"/>
              </a:rPr>
              <a:t>ECC</a:t>
            </a:r>
            <a:r>
              <a:rPr lang="en-US" sz="3200" dirty="0">
                <a:solidFill>
                  <a:prstClr val="black"/>
                </a:solidFill>
                <a:cs typeface="Times New Roman" panose="02020603050405020304" pitchFamily="18" charset="0"/>
              </a:rPr>
              <a:t>: elliptic curve discrete logarithm (given points </a:t>
            </a:r>
            <a:r>
              <a:rPr lang="en-US" sz="3200" i="1" dirty="0">
                <a:solidFill>
                  <a:prstClr val="black"/>
                </a:solidFill>
                <a:cs typeface="Times New Roman" panose="02020603050405020304" pitchFamily="18" charset="0"/>
              </a:rPr>
              <a:t>P</a:t>
            </a:r>
            <a:r>
              <a:rPr lang="en-US" sz="3200" dirty="0">
                <a:solidFill>
                  <a:prstClr val="black"/>
                </a:solidFill>
                <a:cs typeface="Times New Roman" panose="02020603050405020304" pitchFamily="18" charset="0"/>
              </a:rPr>
              <a:t> and </a:t>
            </a:r>
            <a:r>
              <a:rPr lang="en-US" sz="3200" i="1" dirty="0">
                <a:solidFill>
                  <a:prstClr val="black"/>
                </a:solidFill>
                <a:cs typeface="Times New Roman" panose="02020603050405020304" pitchFamily="18" charset="0"/>
              </a:rPr>
              <a:t>Q</a:t>
            </a:r>
            <a:r>
              <a:rPr lang="en-US" sz="3200" dirty="0">
                <a:solidFill>
                  <a:prstClr val="black"/>
                </a:solidFill>
                <a:cs typeface="Times New Roman" panose="02020603050405020304" pitchFamily="18" charset="0"/>
              </a:rPr>
              <a:t> with </a:t>
            </a:r>
            <a:r>
              <a:rPr lang="en-US" sz="3200" i="1" dirty="0">
                <a:solidFill>
                  <a:prstClr val="black"/>
                </a:solidFill>
                <a:cs typeface="Times New Roman" panose="02020603050405020304" pitchFamily="18" charset="0"/>
              </a:rPr>
              <a:t>Q</a:t>
            </a:r>
            <a:r>
              <a:rPr lang="en-US" sz="3200" dirty="0">
                <a:solidFill>
                  <a:prstClr val="black"/>
                </a:solidFill>
                <a:cs typeface="Times New Roman" panose="02020603050405020304" pitchFamily="18" charset="0"/>
              </a:rPr>
              <a:t> a multiple of </a:t>
            </a:r>
            <a:r>
              <a:rPr lang="en-US" sz="3200" i="1" dirty="0">
                <a:solidFill>
                  <a:prstClr val="black"/>
                </a:solidFill>
                <a:cs typeface="Times New Roman" panose="02020603050405020304" pitchFamily="18" charset="0"/>
              </a:rPr>
              <a:t>P</a:t>
            </a:r>
            <a:r>
              <a:rPr lang="en-US" sz="3200" dirty="0">
                <a:solidFill>
                  <a:prstClr val="black"/>
                </a:solidFill>
                <a:cs typeface="Times New Roman" panose="02020603050405020304" pitchFamily="18" charset="0"/>
              </a:rPr>
              <a:t>, find </a:t>
            </a:r>
            <a:r>
              <a:rPr lang="en-US" sz="3200" i="1" dirty="0">
                <a:solidFill>
                  <a:prstClr val="black"/>
                </a:solidFill>
                <a:cs typeface="Times New Roman" panose="02020603050405020304" pitchFamily="18" charset="0"/>
              </a:rPr>
              <a:t>k</a:t>
            </a:r>
            <a:r>
              <a:rPr lang="en-US" sz="3200" dirty="0">
                <a:solidFill>
                  <a:prstClr val="black"/>
                </a:solidFill>
                <a:cs typeface="Times New Roman" panose="02020603050405020304" pitchFamily="18" charset="0"/>
              </a:rPr>
              <a:t> such that </a:t>
            </a:r>
            <a:r>
              <a:rPr lang="en-US" sz="3200" i="1" dirty="0">
                <a:solidFill>
                  <a:prstClr val="black"/>
                </a:solidFill>
                <a:cs typeface="Times New Roman" panose="02020603050405020304" pitchFamily="18" charset="0"/>
              </a:rPr>
              <a:t>Q</a:t>
            </a:r>
            <a:r>
              <a:rPr lang="en-US" sz="3200" dirty="0">
                <a:solidFill>
                  <a:prstClr val="black"/>
                </a:solidFill>
                <a:cs typeface="Times New Roman" panose="02020603050405020304" pitchFamily="18" charset="0"/>
              </a:rPr>
              <a:t>=</a:t>
            </a:r>
            <a:r>
              <a:rPr lang="en-US" sz="3200" i="1" dirty="0" err="1">
                <a:solidFill>
                  <a:prstClr val="black"/>
                </a:solidFill>
                <a:cs typeface="Times New Roman" panose="02020603050405020304" pitchFamily="18" charset="0"/>
              </a:rPr>
              <a:t>kP</a:t>
            </a:r>
            <a:r>
              <a:rPr lang="en-US" sz="3200" dirty="0">
                <a:solidFill>
                  <a:prstClr val="black"/>
                </a:solidFill>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solidFill>
                <a:prstClr val="black"/>
              </a:solidFill>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u="sng" dirty="0">
                <a:solidFill>
                  <a:prstClr val="black"/>
                </a:solidFill>
                <a:cs typeface="Times New Roman" panose="02020603050405020304" pitchFamily="18" charset="0"/>
              </a:rPr>
              <a:t>Lattice-based</a:t>
            </a:r>
            <a:r>
              <a:rPr lang="en-US" sz="3200" dirty="0">
                <a:solidFill>
                  <a:prstClr val="black"/>
                </a:solidFill>
                <a:cs typeface="Times New Roman" panose="02020603050405020304" pitchFamily="18" charset="0"/>
              </a:rPr>
              <a:t>: “learning with errors” (LWE) — essentially a linear algebra problem where the vector of constants contains a random error according to a certain error distribution.</a:t>
            </a:r>
          </a:p>
        </p:txBody>
      </p:sp>
    </p:spTree>
    <p:extLst>
      <p:ext uri="{BB962C8B-B14F-4D97-AF65-F5344CB8AC3E}">
        <p14:creationId xmlns:p14="http://schemas.microsoft.com/office/powerpoint/2010/main" val="26725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B2C952-8F6D-9B07-3FE0-ED5FE14632C4}"/>
              </a:ext>
            </a:extLst>
          </p:cNvPr>
          <p:cNvSpPr txBox="1"/>
          <p:nvPr/>
        </p:nvSpPr>
        <p:spPr>
          <a:xfrm>
            <a:off x="1183690" y="541538"/>
            <a:ext cx="10428302" cy="1569660"/>
          </a:xfrm>
          <a:prstGeom prst="rect">
            <a:avLst/>
          </a:prstGeom>
          <a:noFill/>
        </p:spPr>
        <p:txBody>
          <a:bodyPr wrap="square" rtlCol="0">
            <a:spAutoFit/>
          </a:bodyPr>
          <a:lstStyle/>
          <a:p>
            <a:r>
              <a:rPr lang="en-US" sz="3200" dirty="0"/>
              <a:t>To be more precise, I’ll describe the example of an LWE-based bit-encryption system that was proposed in an important early article by Oded Regev in 2009.</a:t>
            </a:r>
          </a:p>
        </p:txBody>
      </p:sp>
    </p:spTree>
    <p:extLst>
      <p:ext uri="{BB962C8B-B14F-4D97-AF65-F5344CB8AC3E}">
        <p14:creationId xmlns:p14="http://schemas.microsoft.com/office/powerpoint/2010/main" val="20126674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B2C952-8F6D-9B07-3FE0-ED5FE14632C4}"/>
              </a:ext>
            </a:extLst>
          </p:cNvPr>
          <p:cNvSpPr txBox="1"/>
          <p:nvPr/>
        </p:nvSpPr>
        <p:spPr>
          <a:xfrm>
            <a:off x="1183690" y="541538"/>
            <a:ext cx="10428302" cy="1569660"/>
          </a:xfrm>
          <a:prstGeom prst="rect">
            <a:avLst/>
          </a:prstGeom>
          <a:noFill/>
        </p:spPr>
        <p:txBody>
          <a:bodyPr wrap="square" rtlCol="0">
            <a:spAutoFit/>
          </a:bodyPr>
          <a:lstStyle/>
          <a:p>
            <a:r>
              <a:rPr lang="en-US" sz="3200" dirty="0"/>
              <a:t>To be more precise, I’ll describe the example of an LWE-based bit-encryption system that was proposed in an important early article by Oded Regev in 2009.</a:t>
            </a:r>
          </a:p>
        </p:txBody>
      </p:sp>
      <p:sp>
        <p:nvSpPr>
          <p:cNvPr id="3" name="TextBox 2">
            <a:extLst>
              <a:ext uri="{FF2B5EF4-FFF2-40B4-BE49-F238E27FC236}">
                <a16:creationId xmlns:a16="http://schemas.microsoft.com/office/drawing/2014/main" id="{0A650ACE-3AC1-C3B3-63AF-C678D9AA64F3}"/>
              </a:ext>
            </a:extLst>
          </p:cNvPr>
          <p:cNvSpPr txBox="1"/>
          <p:nvPr/>
        </p:nvSpPr>
        <p:spPr>
          <a:xfrm>
            <a:off x="1183690" y="2565647"/>
            <a:ext cx="9576046" cy="2062103"/>
          </a:xfrm>
          <a:prstGeom prst="rect">
            <a:avLst/>
          </a:prstGeom>
          <a:noFill/>
        </p:spPr>
        <p:txBody>
          <a:bodyPr wrap="square" rtlCol="0">
            <a:spAutoFit/>
          </a:bodyPr>
          <a:lstStyle/>
          <a:p>
            <a:r>
              <a:rPr lang="en-US" sz="3200" dirty="0">
                <a:cs typeface="Times New Roman" panose="02020603050405020304" pitchFamily="18" charset="0"/>
              </a:rPr>
              <a:t>●  </a:t>
            </a:r>
            <a:r>
              <a:rPr lang="en-US" sz="3200" i="1" dirty="0">
                <a:cs typeface="Times New Roman" panose="02020603050405020304" pitchFamily="18" charset="0"/>
              </a:rPr>
              <a:t>n</a:t>
            </a:r>
            <a:r>
              <a:rPr lang="en-US" sz="3200" dirty="0">
                <a:cs typeface="Times New Roman" panose="02020603050405020304" pitchFamily="18" charset="0"/>
              </a:rPr>
              <a:t> ≈ 1024</a:t>
            </a:r>
          </a:p>
          <a:p>
            <a:r>
              <a:rPr lang="en-US" sz="3200" i="1" dirty="0">
                <a:cs typeface="Times New Roman" panose="02020603050405020304" pitchFamily="18" charset="0"/>
              </a:rPr>
              <a:t>● n</a:t>
            </a:r>
            <a:r>
              <a:rPr lang="en-US" sz="3200" baseline="30000" dirty="0">
                <a:cs typeface="Times New Roman" panose="02020603050405020304" pitchFamily="18" charset="0"/>
              </a:rPr>
              <a:t>2 </a:t>
            </a:r>
            <a:r>
              <a:rPr lang="en-US" sz="3200" dirty="0">
                <a:cs typeface="Times New Roman" panose="02020603050405020304" pitchFamily="18" charset="0"/>
              </a:rPr>
              <a:t>&lt; </a:t>
            </a:r>
            <a:r>
              <a:rPr lang="en-US" sz="3200" i="1" dirty="0">
                <a:cs typeface="Times New Roman" panose="02020603050405020304" pitchFamily="18" charset="0"/>
              </a:rPr>
              <a:t>p</a:t>
            </a:r>
            <a:r>
              <a:rPr lang="en-US" sz="3200" dirty="0">
                <a:cs typeface="Times New Roman" panose="02020603050405020304" pitchFamily="18" charset="0"/>
              </a:rPr>
              <a:t> &lt; 2</a:t>
            </a:r>
            <a:r>
              <a:rPr lang="en-US" sz="3200" i="1" dirty="0">
                <a:cs typeface="Times New Roman" panose="02020603050405020304" pitchFamily="18" charset="0"/>
              </a:rPr>
              <a:t>n</a:t>
            </a:r>
            <a:r>
              <a:rPr lang="en-US" sz="3200" baseline="30000" dirty="0">
                <a:cs typeface="Times New Roman" panose="02020603050405020304" pitchFamily="18" charset="0"/>
              </a:rPr>
              <a:t>2   </a:t>
            </a:r>
            <a:r>
              <a:rPr lang="en-US" sz="3200" dirty="0">
                <a:cs typeface="Times New Roman" panose="02020603050405020304" pitchFamily="18" charset="0"/>
              </a:rPr>
              <a:t>is a prime </a:t>
            </a:r>
          </a:p>
          <a:p>
            <a:r>
              <a:rPr lang="en-US" sz="3200" i="1" dirty="0">
                <a:cs typeface="Times New Roman" panose="02020603050405020304" pitchFamily="18" charset="0"/>
              </a:rPr>
              <a:t>● m</a:t>
            </a:r>
            <a:r>
              <a:rPr lang="en-US" sz="3200" dirty="0">
                <a:cs typeface="Times New Roman" panose="02020603050405020304" pitchFamily="18" charset="0"/>
              </a:rPr>
              <a:t> ≈ (1+</a:t>
            </a:r>
            <a:r>
              <a:rPr lang="el-GR" sz="3200" dirty="0">
                <a:cs typeface="Times New Roman" panose="02020603050405020304" pitchFamily="18" charset="0"/>
              </a:rPr>
              <a:t>ε</a:t>
            </a:r>
            <a:r>
              <a:rPr lang="en-US" sz="3200" dirty="0">
                <a:cs typeface="Times New Roman" panose="02020603050405020304" pitchFamily="18" charset="0"/>
              </a:rPr>
              <a:t>) </a:t>
            </a:r>
            <a:r>
              <a:rPr lang="en-US" sz="3200" i="1" dirty="0">
                <a:cs typeface="Times New Roman" panose="02020603050405020304" pitchFamily="18" charset="0"/>
              </a:rPr>
              <a:t>n</a:t>
            </a:r>
            <a:r>
              <a:rPr lang="en-US" sz="3200" dirty="0">
                <a:cs typeface="Times New Roman" panose="02020603050405020304" pitchFamily="18" charset="0"/>
              </a:rPr>
              <a:t> log </a:t>
            </a:r>
            <a:r>
              <a:rPr lang="en-US" sz="3200" i="1" dirty="0">
                <a:cs typeface="Times New Roman" panose="02020603050405020304" pitchFamily="18" charset="0"/>
              </a:rPr>
              <a:t>p</a:t>
            </a:r>
            <a:endParaRPr lang="en-US" sz="3200" dirty="0">
              <a:cs typeface="Times New Roman" panose="02020603050405020304" pitchFamily="18" charset="0"/>
            </a:endParaRPr>
          </a:p>
          <a:p>
            <a:r>
              <a:rPr lang="en-US" sz="3200" dirty="0">
                <a:cs typeface="Times New Roman" panose="02020603050405020304" pitchFamily="18" charset="0"/>
              </a:rPr>
              <a:t>● </a:t>
            </a:r>
            <a:r>
              <a:rPr lang="el-GR" sz="3200" dirty="0">
                <a:cs typeface="Times New Roman" panose="02020603050405020304" pitchFamily="18" charset="0"/>
              </a:rPr>
              <a:t>χ</a:t>
            </a:r>
            <a:r>
              <a:rPr lang="en-US" sz="3200" dirty="0">
                <a:cs typeface="Times New Roman" panose="02020603050405020304" pitchFamily="18" charset="0"/>
              </a:rPr>
              <a:t> is a (Gaussian) probability distribution on  </a:t>
            </a:r>
            <a:r>
              <a:rPr lang="en-US" sz="3200" dirty="0">
                <a:ea typeface="STCaiyun" panose="020B0503020204020204" pitchFamily="2" charset="-122"/>
                <a:cs typeface="Times New Roman" panose="02020603050405020304" pitchFamily="18" charset="0"/>
              </a:rPr>
              <a:t>Z</a:t>
            </a:r>
            <a:r>
              <a:rPr lang="en-US" sz="3200" dirty="0">
                <a:cs typeface="Times New Roman" panose="02020603050405020304" pitchFamily="18" charset="0"/>
              </a:rPr>
              <a:t>/</a:t>
            </a:r>
            <a:r>
              <a:rPr lang="en-US" sz="3200" i="1" dirty="0" err="1">
                <a:cs typeface="Times New Roman" panose="02020603050405020304" pitchFamily="18" charset="0"/>
              </a:rPr>
              <a:t>p</a:t>
            </a:r>
            <a:r>
              <a:rPr lang="en-US" sz="3200" dirty="0" err="1">
                <a:ea typeface="Tahoma" panose="020B0604030504040204" pitchFamily="34" charset="0"/>
                <a:cs typeface="Tahoma" panose="020B0604030504040204" pitchFamily="34" charset="0"/>
              </a:rPr>
              <a:t>Z</a:t>
            </a:r>
            <a:endParaRPr lang="en-US" sz="3200"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644259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1A999F-247B-C7F2-D207-C1637B580F08}"/>
              </a:ext>
            </a:extLst>
          </p:cNvPr>
          <p:cNvSpPr txBox="1"/>
          <p:nvPr/>
        </p:nvSpPr>
        <p:spPr>
          <a:xfrm>
            <a:off x="701335" y="648070"/>
            <a:ext cx="10679837" cy="1077218"/>
          </a:xfrm>
          <a:prstGeom prst="rect">
            <a:avLst/>
          </a:prstGeom>
          <a:noFill/>
        </p:spPr>
        <p:txBody>
          <a:bodyPr wrap="square" rtlCol="0">
            <a:spAutoFit/>
          </a:bodyPr>
          <a:lstStyle/>
          <a:p>
            <a:endParaRPr lang="en-US" sz="3200" dirty="0">
              <a:cs typeface="Times New Roman" panose="02020603050405020304" pitchFamily="18" charset="0"/>
            </a:endParaRPr>
          </a:p>
          <a:p>
            <a:r>
              <a:rPr lang="en-US" sz="3200" dirty="0">
                <a:ea typeface="Tahoma" panose="020B0604030504040204" pitchFamily="34" charset="0"/>
                <a:cs typeface="Tahoma" panose="020B0604030504040204" pitchFamily="34" charset="0"/>
              </a:rPr>
              <a:t>● </a:t>
            </a:r>
            <a:r>
              <a:rPr lang="en-US" sz="3200" b="1" dirty="0">
                <a:ea typeface="Tahoma" panose="020B0604030504040204" pitchFamily="34" charset="0"/>
                <a:cs typeface="Tahoma" panose="020B0604030504040204" pitchFamily="34" charset="0"/>
              </a:rPr>
              <a:t>the secret key</a:t>
            </a:r>
            <a:r>
              <a:rPr lang="en-US" sz="3200" dirty="0">
                <a:ea typeface="Tahoma" panose="020B0604030504040204" pitchFamily="34" charset="0"/>
                <a:cs typeface="Tahoma" panose="020B0604030504040204" pitchFamily="34" charset="0"/>
              </a:rPr>
              <a:t>: a random element  </a:t>
            </a:r>
            <a:r>
              <a:rPr lang="en-US" sz="3200" b="1" dirty="0">
                <a:ea typeface="Tahoma" panose="020B0604030504040204" pitchFamily="34" charset="0"/>
                <a:cs typeface="Tahoma" panose="020B0604030504040204" pitchFamily="34" charset="0"/>
              </a:rPr>
              <a:t>s</a:t>
            </a:r>
            <a:r>
              <a:rPr lang="en-US" sz="3200" dirty="0">
                <a:ea typeface="Tahoma" panose="020B0604030504040204" pitchFamily="34" charset="0"/>
                <a:cs typeface="Tahoma" panose="020B0604030504040204" pitchFamily="34" charset="0"/>
              </a:rPr>
              <a:t>  in  (</a:t>
            </a:r>
            <a:r>
              <a:rPr lang="en-US" sz="3200" dirty="0">
                <a:ea typeface="STCaiyun" panose="020B0503020204020204" pitchFamily="2" charset="-122"/>
                <a:cs typeface="Times New Roman" panose="02020603050405020304" pitchFamily="18" charset="0"/>
              </a:rPr>
              <a:t>Z</a:t>
            </a:r>
            <a:r>
              <a:rPr lang="en-US" sz="3200" dirty="0">
                <a:cs typeface="Times New Roman" panose="02020603050405020304" pitchFamily="18" charset="0"/>
              </a:rPr>
              <a:t>/</a:t>
            </a:r>
            <a:r>
              <a:rPr lang="en-US" sz="3200" i="1" dirty="0" err="1">
                <a:cs typeface="Times New Roman" panose="02020603050405020304" pitchFamily="18" charset="0"/>
              </a:rPr>
              <a:t>p</a:t>
            </a:r>
            <a:r>
              <a:rPr lang="en-US" sz="3200" dirty="0" err="1">
                <a:ea typeface="Tahoma" panose="020B0604030504040204" pitchFamily="34" charset="0"/>
                <a:cs typeface="Tahoma" panose="020B0604030504040204" pitchFamily="34" charset="0"/>
              </a:rPr>
              <a:t>Z</a:t>
            </a:r>
            <a:r>
              <a:rPr lang="en-US" sz="3200" dirty="0">
                <a:ea typeface="Tahoma" panose="020B0604030504040204" pitchFamily="34" charset="0"/>
                <a:cs typeface="Tahoma" panose="020B0604030504040204" pitchFamily="34" charset="0"/>
              </a:rPr>
              <a:t>)</a:t>
            </a:r>
            <a:r>
              <a:rPr lang="en-US" sz="3200" i="1" baseline="30000" dirty="0">
                <a:ea typeface="Tahoma" panose="020B0604030504040204" pitchFamily="34" charset="0"/>
                <a:cs typeface="Tahoma" panose="020B0604030504040204" pitchFamily="34" charset="0"/>
              </a:rPr>
              <a:t>n</a:t>
            </a:r>
          </a:p>
        </p:txBody>
      </p:sp>
    </p:spTree>
    <p:extLst>
      <p:ext uri="{BB962C8B-B14F-4D97-AF65-F5344CB8AC3E}">
        <p14:creationId xmlns:p14="http://schemas.microsoft.com/office/powerpoint/2010/main" val="2443713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BAFC88-FE2A-94F7-C1A0-776C825B7449}"/>
              </a:ext>
            </a:extLst>
          </p:cNvPr>
          <p:cNvSpPr txBox="1"/>
          <p:nvPr/>
        </p:nvSpPr>
        <p:spPr>
          <a:xfrm>
            <a:off x="870012" y="1464815"/>
            <a:ext cx="10795246" cy="4031873"/>
          </a:xfrm>
          <a:prstGeom prst="rect">
            <a:avLst/>
          </a:prstGeom>
          <a:noFill/>
        </p:spPr>
        <p:txBody>
          <a:bodyPr wrap="square" rtlCol="0">
            <a:spAutoFit/>
          </a:bodyPr>
          <a:lstStyle/>
          <a:p>
            <a:r>
              <a:rPr lang="en-US" sz="3200" dirty="0">
                <a:cs typeface="Times New Roman" panose="02020603050405020304" pitchFamily="18" charset="0"/>
              </a:rPr>
              <a:t>● During my visit in 2018 I gave reasons for skepticism about predictions of successful quantum attacks on RSA and Elliptic Curve Cryptography (ECC) any time soon.</a:t>
            </a:r>
          </a:p>
          <a:p>
            <a:endParaRPr lang="en-US" sz="3200" dirty="0">
              <a:cs typeface="Times New Roman" panose="02020603050405020304" pitchFamily="18" charset="0"/>
            </a:endParaRPr>
          </a:p>
          <a:p>
            <a:r>
              <a:rPr lang="en-US" sz="3200" dirty="0">
                <a:cs typeface="Times New Roman" panose="02020603050405020304" pitchFamily="18" charset="0"/>
              </a:rPr>
              <a:t>● What is lattice-based (LWE) post-quantum cryptography? Why did the U.S. government agency NIST endorse it?</a:t>
            </a:r>
          </a:p>
          <a:p>
            <a:endParaRPr lang="en-US" sz="3200" dirty="0">
              <a:cs typeface="Times New Roman" panose="02020603050405020304" pitchFamily="18" charset="0"/>
            </a:endParaRPr>
          </a:p>
          <a:p>
            <a:r>
              <a:rPr lang="en-US" sz="3200" dirty="0">
                <a:cs typeface="Times New Roman" panose="02020603050405020304" pitchFamily="18" charset="0"/>
              </a:rPr>
              <a:t>● The “mathematical proof” of its security — gaps and fallacies.</a:t>
            </a:r>
          </a:p>
        </p:txBody>
      </p:sp>
      <p:sp>
        <p:nvSpPr>
          <p:cNvPr id="3" name="TextBox 2">
            <a:extLst>
              <a:ext uri="{FF2B5EF4-FFF2-40B4-BE49-F238E27FC236}">
                <a16:creationId xmlns:a16="http://schemas.microsoft.com/office/drawing/2014/main" id="{0671EB01-A042-96E6-029A-30FAC8760B19}"/>
              </a:ext>
            </a:extLst>
          </p:cNvPr>
          <p:cNvSpPr txBox="1"/>
          <p:nvPr/>
        </p:nvSpPr>
        <p:spPr>
          <a:xfrm>
            <a:off x="4332303" y="480545"/>
            <a:ext cx="4554245" cy="646331"/>
          </a:xfrm>
          <a:prstGeom prst="rect">
            <a:avLst/>
          </a:prstGeom>
          <a:noFill/>
        </p:spPr>
        <p:txBody>
          <a:bodyPr wrap="square" rtlCol="0">
            <a:spAutoFit/>
          </a:bodyPr>
          <a:lstStyle/>
          <a:p>
            <a:r>
              <a:rPr lang="en-US" sz="3600" b="1" dirty="0"/>
              <a:t>Outline of Talk</a:t>
            </a:r>
          </a:p>
        </p:txBody>
      </p:sp>
    </p:spTree>
    <p:extLst>
      <p:ext uri="{BB962C8B-B14F-4D97-AF65-F5344CB8AC3E}">
        <p14:creationId xmlns:p14="http://schemas.microsoft.com/office/powerpoint/2010/main" val="35420768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1A999F-247B-C7F2-D207-C1637B580F08}"/>
              </a:ext>
            </a:extLst>
          </p:cNvPr>
          <p:cNvSpPr txBox="1"/>
          <p:nvPr/>
        </p:nvSpPr>
        <p:spPr>
          <a:xfrm>
            <a:off x="701335" y="648070"/>
            <a:ext cx="10679837" cy="3539430"/>
          </a:xfrm>
          <a:prstGeom prst="rect">
            <a:avLst/>
          </a:prstGeom>
          <a:noFill/>
        </p:spPr>
        <p:txBody>
          <a:bodyPr wrap="square" rtlCol="0">
            <a:spAutoFit/>
          </a:bodyPr>
          <a:lstStyle/>
          <a:p>
            <a:endParaRPr lang="en-US" sz="3200" dirty="0">
              <a:cs typeface="Times New Roman" panose="02020603050405020304" pitchFamily="18" charset="0"/>
            </a:endParaRPr>
          </a:p>
          <a:p>
            <a:r>
              <a:rPr lang="en-US" sz="3200" dirty="0">
                <a:ea typeface="Tahoma" panose="020B0604030504040204" pitchFamily="34" charset="0"/>
                <a:cs typeface="Tahoma" panose="020B0604030504040204" pitchFamily="34" charset="0"/>
              </a:rPr>
              <a:t>● </a:t>
            </a:r>
            <a:r>
              <a:rPr lang="en-US" sz="3200" b="1" dirty="0">
                <a:ea typeface="Tahoma" panose="020B0604030504040204" pitchFamily="34" charset="0"/>
                <a:cs typeface="Tahoma" panose="020B0604030504040204" pitchFamily="34" charset="0"/>
              </a:rPr>
              <a:t>the secret key</a:t>
            </a:r>
            <a:r>
              <a:rPr lang="en-US" sz="3200" dirty="0">
                <a:ea typeface="Tahoma" panose="020B0604030504040204" pitchFamily="34" charset="0"/>
                <a:cs typeface="Tahoma" panose="020B0604030504040204" pitchFamily="34" charset="0"/>
              </a:rPr>
              <a:t>: a random element  </a:t>
            </a:r>
            <a:r>
              <a:rPr lang="en-US" sz="3200" b="1" dirty="0">
                <a:ea typeface="Tahoma" panose="020B0604030504040204" pitchFamily="34" charset="0"/>
                <a:cs typeface="Tahoma" panose="020B0604030504040204" pitchFamily="34" charset="0"/>
              </a:rPr>
              <a:t>s</a:t>
            </a:r>
            <a:r>
              <a:rPr lang="en-US" sz="3200" dirty="0">
                <a:ea typeface="Tahoma" panose="020B0604030504040204" pitchFamily="34" charset="0"/>
                <a:cs typeface="Tahoma" panose="020B0604030504040204" pitchFamily="34" charset="0"/>
              </a:rPr>
              <a:t>  in  (</a:t>
            </a:r>
            <a:r>
              <a:rPr lang="en-US" sz="3200" dirty="0">
                <a:ea typeface="STCaiyun" panose="020B0503020204020204" pitchFamily="2" charset="-122"/>
                <a:cs typeface="Times New Roman" panose="02020603050405020304" pitchFamily="18" charset="0"/>
              </a:rPr>
              <a:t>Z</a:t>
            </a:r>
            <a:r>
              <a:rPr lang="en-US" sz="3200" dirty="0">
                <a:cs typeface="Times New Roman" panose="02020603050405020304" pitchFamily="18" charset="0"/>
              </a:rPr>
              <a:t>/</a:t>
            </a:r>
            <a:r>
              <a:rPr lang="en-US" sz="3200" i="1" dirty="0" err="1">
                <a:cs typeface="Times New Roman" panose="02020603050405020304" pitchFamily="18" charset="0"/>
              </a:rPr>
              <a:t>p</a:t>
            </a:r>
            <a:r>
              <a:rPr lang="en-US" sz="3200" dirty="0" err="1">
                <a:ea typeface="Tahoma" panose="020B0604030504040204" pitchFamily="34" charset="0"/>
                <a:cs typeface="Tahoma" panose="020B0604030504040204" pitchFamily="34" charset="0"/>
              </a:rPr>
              <a:t>Z</a:t>
            </a:r>
            <a:r>
              <a:rPr lang="en-US" sz="3200" dirty="0">
                <a:ea typeface="Tahoma" panose="020B0604030504040204" pitchFamily="34" charset="0"/>
                <a:cs typeface="Tahoma" panose="020B0604030504040204" pitchFamily="34" charset="0"/>
              </a:rPr>
              <a:t>)</a:t>
            </a:r>
            <a:r>
              <a:rPr lang="en-US" sz="3200" i="1" baseline="30000" dirty="0">
                <a:ea typeface="Tahoma" panose="020B0604030504040204" pitchFamily="34" charset="0"/>
                <a:cs typeface="Tahoma" panose="020B0604030504040204" pitchFamily="34" charset="0"/>
              </a:rPr>
              <a:t>n</a:t>
            </a:r>
          </a:p>
          <a:p>
            <a:endParaRPr lang="en-US" sz="3200" dirty="0">
              <a:ea typeface="Tahoma" panose="020B0604030504040204" pitchFamily="34" charset="0"/>
              <a:cs typeface="Tahoma" panose="020B0604030504040204" pitchFamily="34" charset="0"/>
            </a:endParaRPr>
          </a:p>
          <a:p>
            <a:r>
              <a:rPr lang="en-US" sz="3200" dirty="0">
                <a:ea typeface="Tahoma" panose="020B0604030504040204" pitchFamily="34" charset="0"/>
                <a:cs typeface="Tahoma" panose="020B0604030504040204" pitchFamily="34" charset="0"/>
              </a:rPr>
              <a:t>● </a:t>
            </a:r>
            <a:r>
              <a:rPr lang="en-US" sz="3200" b="1" dirty="0">
                <a:ea typeface="Tahoma" panose="020B0604030504040204" pitchFamily="34" charset="0"/>
                <a:cs typeface="Tahoma" panose="020B0604030504040204" pitchFamily="34" charset="0"/>
              </a:rPr>
              <a:t>the p</a:t>
            </a:r>
            <a:r>
              <a:rPr lang="en-US" sz="3200" b="1" dirty="0">
                <a:ea typeface="Tahoma" panose="020B0604030504040204" pitchFamily="34" charset="0"/>
                <a:cs typeface="Times New Roman" panose="02020603050405020304" pitchFamily="18" charset="0"/>
              </a:rPr>
              <a:t>ublic key</a:t>
            </a:r>
            <a:r>
              <a:rPr lang="en-US" sz="3200" dirty="0">
                <a:ea typeface="Tahoma" panose="020B0604030504040204" pitchFamily="34" charset="0"/>
                <a:cs typeface="Times New Roman" panose="02020603050405020304" pitchFamily="18" charset="0"/>
              </a:rPr>
              <a:t>: (</a:t>
            </a:r>
            <a:r>
              <a:rPr lang="en-US" sz="3200" b="1" dirty="0" err="1">
                <a:ea typeface="Tahoma" panose="020B0604030504040204" pitchFamily="34" charset="0"/>
                <a:cs typeface="Times New Roman" panose="02020603050405020304" pitchFamily="18" charset="0"/>
              </a:rPr>
              <a:t>a</a:t>
            </a:r>
            <a:r>
              <a:rPr lang="en-US" sz="3200" dirty="0" err="1">
                <a:ea typeface="Tahoma" panose="020B0604030504040204" pitchFamily="34" charset="0"/>
                <a:cs typeface="Times New Roman" panose="02020603050405020304" pitchFamily="18" charset="0"/>
              </a:rPr>
              <a:t>,</a:t>
            </a:r>
            <a:r>
              <a:rPr lang="en-US" sz="3200" b="1" dirty="0" err="1">
                <a:ea typeface="Tahoma" panose="020B0604030504040204" pitchFamily="34" charset="0"/>
                <a:cs typeface="Times New Roman" panose="02020603050405020304" pitchFamily="18" charset="0"/>
              </a:rPr>
              <a:t>b</a:t>
            </a:r>
            <a:r>
              <a:rPr lang="en-US" sz="3200" dirty="0">
                <a:ea typeface="Tahoma" panose="020B0604030504040204" pitchFamily="34" charset="0"/>
                <a:cs typeface="Times New Roman" panose="02020603050405020304" pitchFamily="18" charset="0"/>
              </a:rPr>
              <a:t>)=(</a:t>
            </a:r>
            <a:r>
              <a:rPr lang="en-US" sz="3200" b="1" dirty="0">
                <a:ea typeface="Tahoma" panose="020B0604030504040204" pitchFamily="34" charset="0"/>
                <a:cs typeface="Times New Roman" panose="02020603050405020304" pitchFamily="18" charset="0"/>
              </a:rPr>
              <a:t>a</a:t>
            </a:r>
            <a:r>
              <a:rPr lang="en-US" sz="3200" i="1" baseline="-25000" dirty="0">
                <a:ea typeface="Tahoma" panose="020B0604030504040204" pitchFamily="34" charset="0"/>
                <a:cs typeface="Times New Roman" panose="02020603050405020304" pitchFamily="18" charset="0"/>
              </a:rPr>
              <a:t>i </a:t>
            </a:r>
            <a:r>
              <a:rPr lang="en-US" sz="3200" i="1" dirty="0">
                <a:ea typeface="Tahoma" panose="020B0604030504040204" pitchFamily="34" charset="0"/>
                <a:cs typeface="Times New Roman" panose="02020603050405020304" pitchFamily="18" charset="0"/>
              </a:rPr>
              <a:t>, b</a:t>
            </a:r>
            <a:r>
              <a:rPr lang="en-US" sz="3200" i="1" baseline="-25000" dirty="0">
                <a:ea typeface="Tahoma" panose="020B0604030504040204" pitchFamily="34" charset="0"/>
                <a:cs typeface="Times New Roman" panose="02020603050405020304" pitchFamily="18" charset="0"/>
              </a:rPr>
              <a:t>i</a:t>
            </a:r>
            <a:r>
              <a:rPr lang="en-US" sz="3200" dirty="0">
                <a:ea typeface="Tahoma" panose="020B0604030504040204" pitchFamily="34" charset="0"/>
                <a:cs typeface="Times New Roman" panose="02020603050405020304" pitchFamily="18" charset="0"/>
              </a:rPr>
              <a:t>)</a:t>
            </a:r>
            <a:r>
              <a:rPr lang="en-US" sz="3200" i="1" baseline="-25000" dirty="0" err="1">
                <a:ea typeface="Tahoma" panose="020B0604030504040204" pitchFamily="34" charset="0"/>
                <a:cs typeface="Times New Roman" panose="02020603050405020304" pitchFamily="18" charset="0"/>
              </a:rPr>
              <a:t>i</a:t>
            </a:r>
            <a:r>
              <a:rPr lang="en-US" sz="3200" i="1" baseline="-25000" dirty="0">
                <a:ea typeface="Tahoma" panose="020B0604030504040204" pitchFamily="34" charset="0"/>
                <a:cs typeface="Times New Roman" panose="02020603050405020304" pitchFamily="18" charset="0"/>
              </a:rPr>
              <a:t>=</a:t>
            </a:r>
            <a:r>
              <a:rPr lang="en-US" sz="3200" baseline="-25000" dirty="0">
                <a:ea typeface="Tahoma" panose="020B0604030504040204" pitchFamily="34" charset="0"/>
                <a:cs typeface="Times New Roman" panose="02020603050405020304" pitchFamily="18" charset="0"/>
              </a:rPr>
              <a:t>1</a:t>
            </a:r>
            <a:r>
              <a:rPr lang="en-US" sz="3200" i="1" baseline="-25000" dirty="0">
                <a:ea typeface="Tahoma" panose="020B0604030504040204" pitchFamily="34" charset="0"/>
                <a:cs typeface="Times New Roman" panose="02020603050405020304" pitchFamily="18" charset="0"/>
              </a:rPr>
              <a:t>,…,m </a:t>
            </a:r>
            <a:r>
              <a:rPr lang="en-US" sz="3200" i="1" dirty="0">
                <a:ea typeface="Tahoma" panose="020B0604030504040204" pitchFamily="34" charset="0"/>
                <a:cs typeface="Times New Roman" panose="02020603050405020304" pitchFamily="18" charset="0"/>
              </a:rPr>
              <a:t>, </a:t>
            </a:r>
          </a:p>
          <a:p>
            <a:r>
              <a:rPr lang="en-US" sz="3200" dirty="0">
                <a:ea typeface="Tahoma" panose="020B0604030504040204" pitchFamily="34" charset="0"/>
                <a:cs typeface="Times New Roman" panose="02020603050405020304" pitchFamily="18" charset="0"/>
              </a:rPr>
              <a:t>where the vectors  </a:t>
            </a:r>
            <a:r>
              <a:rPr lang="en-US" sz="3200" b="1" dirty="0">
                <a:ea typeface="Tahoma" panose="020B0604030504040204" pitchFamily="34" charset="0"/>
                <a:cs typeface="Times New Roman" panose="02020603050405020304" pitchFamily="18" charset="0"/>
              </a:rPr>
              <a:t>a</a:t>
            </a:r>
            <a:r>
              <a:rPr lang="en-US" sz="3200" i="1" baseline="-25000" dirty="0">
                <a:ea typeface="Tahoma" panose="020B0604030504040204" pitchFamily="34" charset="0"/>
                <a:cs typeface="Times New Roman" panose="02020603050405020304" pitchFamily="18" charset="0"/>
              </a:rPr>
              <a:t>i</a:t>
            </a:r>
            <a:r>
              <a:rPr lang="en-US" sz="3200" baseline="-25000" dirty="0">
                <a:ea typeface="Tahoma" panose="020B0604030504040204" pitchFamily="34" charset="0"/>
                <a:cs typeface="Times New Roman" panose="02020603050405020304" pitchFamily="18" charset="0"/>
              </a:rPr>
              <a:t>  </a:t>
            </a:r>
            <a:r>
              <a:rPr lang="en-US" sz="3200" dirty="0">
                <a:ea typeface="Tahoma" panose="020B0604030504040204" pitchFamily="34" charset="0"/>
                <a:cs typeface="Times New Roman" panose="02020603050405020304" pitchFamily="18" charset="0"/>
              </a:rPr>
              <a:t>in </a:t>
            </a:r>
            <a:r>
              <a:rPr lang="en-US" sz="3200" dirty="0">
                <a:ea typeface="Tahoma" panose="020B0604030504040204" pitchFamily="34" charset="0"/>
                <a:cs typeface="Tahoma" panose="020B0604030504040204" pitchFamily="34" charset="0"/>
              </a:rPr>
              <a:t>(</a:t>
            </a:r>
            <a:r>
              <a:rPr lang="en-US" sz="3200" dirty="0">
                <a:ea typeface="STCaiyun" panose="020B0503020204020204" pitchFamily="2" charset="-122"/>
                <a:cs typeface="Times New Roman" panose="02020603050405020304" pitchFamily="18" charset="0"/>
              </a:rPr>
              <a:t>Z</a:t>
            </a:r>
            <a:r>
              <a:rPr lang="en-US" sz="3200" dirty="0">
                <a:cs typeface="Times New Roman" panose="02020603050405020304" pitchFamily="18" charset="0"/>
              </a:rPr>
              <a:t>/</a:t>
            </a:r>
            <a:r>
              <a:rPr lang="en-US" sz="3200" i="1" dirty="0" err="1">
                <a:cs typeface="Times New Roman" panose="02020603050405020304" pitchFamily="18" charset="0"/>
              </a:rPr>
              <a:t>p</a:t>
            </a:r>
            <a:r>
              <a:rPr lang="en-US" sz="3200" dirty="0" err="1">
                <a:ea typeface="Tahoma" panose="020B0604030504040204" pitchFamily="34" charset="0"/>
                <a:cs typeface="Tahoma" panose="020B0604030504040204" pitchFamily="34" charset="0"/>
              </a:rPr>
              <a:t>Z</a:t>
            </a:r>
            <a:r>
              <a:rPr lang="en-US" sz="3200" dirty="0">
                <a:ea typeface="Tahoma" panose="020B0604030504040204" pitchFamily="34" charset="0"/>
                <a:cs typeface="Tahoma" panose="020B0604030504040204" pitchFamily="34" charset="0"/>
              </a:rPr>
              <a:t>)</a:t>
            </a:r>
            <a:r>
              <a:rPr lang="en-US" sz="3200" i="1" baseline="30000" dirty="0">
                <a:ea typeface="Tahoma" panose="020B0604030504040204" pitchFamily="34" charset="0"/>
                <a:cs typeface="Tahoma" panose="020B0604030504040204" pitchFamily="34" charset="0"/>
              </a:rPr>
              <a:t>n</a:t>
            </a:r>
            <a:r>
              <a:rPr lang="en-US" sz="3200" dirty="0">
                <a:ea typeface="Tahoma" panose="020B0604030504040204" pitchFamily="34" charset="0"/>
                <a:cs typeface="Tahoma" panose="020B0604030504040204" pitchFamily="34" charset="0"/>
              </a:rPr>
              <a:t> (the rows of an  </a:t>
            </a:r>
            <a:r>
              <a:rPr lang="en-US" sz="3200" i="1" dirty="0">
                <a:ea typeface="Tahoma" panose="020B0604030504040204" pitchFamily="34" charset="0"/>
                <a:cs typeface="Tahoma" panose="020B0604030504040204" pitchFamily="34" charset="0"/>
              </a:rPr>
              <a:t>m</a:t>
            </a:r>
            <a:r>
              <a:rPr lang="en-US" sz="3200" dirty="0">
                <a:latin typeface="Times New Roman" panose="02020603050405020304" pitchFamily="18" charset="0"/>
                <a:ea typeface="Tahoma" panose="020B0604030504040204" pitchFamily="34" charset="0"/>
                <a:cs typeface="Times New Roman" panose="02020603050405020304" pitchFamily="18" charset="0"/>
              </a:rPr>
              <a:t> x </a:t>
            </a:r>
            <a:r>
              <a:rPr lang="en-US" sz="3200" i="1" dirty="0">
                <a:ea typeface="Tahoma" panose="020B0604030504040204" pitchFamily="34" charset="0"/>
                <a:cs typeface="Times New Roman" panose="02020603050405020304" pitchFamily="18" charset="0"/>
              </a:rPr>
              <a:t>n</a:t>
            </a:r>
            <a:r>
              <a:rPr lang="en-US" sz="3200" i="1" dirty="0">
                <a:latin typeface="Times New Roman" panose="02020603050405020304" pitchFamily="18" charset="0"/>
                <a:ea typeface="Tahoma" panose="020B0604030504040204" pitchFamily="34" charset="0"/>
                <a:cs typeface="Times New Roman" panose="02020603050405020304" pitchFamily="18" charset="0"/>
              </a:rPr>
              <a:t> </a:t>
            </a:r>
            <a:r>
              <a:rPr lang="en-US" sz="3200" dirty="0">
                <a:ea typeface="Tahoma" panose="020B0604030504040204" pitchFamily="34" charset="0"/>
                <a:cs typeface="Tahoma" panose="020B0604030504040204" pitchFamily="34" charset="0"/>
              </a:rPr>
              <a:t>matrix) are chosen randomly and  </a:t>
            </a:r>
            <a:r>
              <a:rPr lang="en-US" sz="3200" i="1" dirty="0">
                <a:ea typeface="Tahoma" panose="020B0604030504040204" pitchFamily="34" charset="0"/>
                <a:cs typeface="Tahoma" panose="020B0604030504040204" pitchFamily="34" charset="0"/>
              </a:rPr>
              <a:t>b</a:t>
            </a:r>
            <a:r>
              <a:rPr lang="en-US" sz="3200" i="1" baseline="-25000" dirty="0">
                <a:ea typeface="Tahoma" panose="020B0604030504040204" pitchFamily="34" charset="0"/>
                <a:cs typeface="Tahoma" panose="020B0604030504040204" pitchFamily="34" charset="0"/>
              </a:rPr>
              <a:t>i </a:t>
            </a:r>
            <a:r>
              <a:rPr lang="en-US" sz="3200" dirty="0">
                <a:ea typeface="Tahoma" panose="020B0604030504040204" pitchFamily="34" charset="0"/>
                <a:cs typeface="Tahoma" panose="020B0604030504040204" pitchFamily="34" charset="0"/>
              </a:rPr>
              <a:t>= </a:t>
            </a:r>
            <a:r>
              <a:rPr lang="en-US" sz="3200" dirty="0">
                <a:ea typeface="Tahoma" panose="020B0604030504040204" pitchFamily="34" charset="0"/>
                <a:cs typeface="Times New Roman" panose="02020603050405020304" pitchFamily="18" charset="0"/>
              </a:rPr>
              <a:t>˂</a:t>
            </a:r>
            <a:r>
              <a:rPr lang="en-US" sz="3200" b="1" dirty="0">
                <a:ea typeface="Tahoma" panose="020B0604030504040204" pitchFamily="34" charset="0"/>
                <a:cs typeface="Times New Roman" panose="02020603050405020304" pitchFamily="18" charset="0"/>
              </a:rPr>
              <a:t>a</a:t>
            </a:r>
            <a:r>
              <a:rPr lang="en-US" sz="3200" i="1" baseline="-25000" dirty="0">
                <a:ea typeface="Tahoma" panose="020B0604030504040204" pitchFamily="34" charset="0"/>
                <a:cs typeface="Times New Roman" panose="02020603050405020304" pitchFamily="18" charset="0"/>
              </a:rPr>
              <a:t>i</a:t>
            </a:r>
            <a:r>
              <a:rPr lang="en-US" sz="3200" dirty="0">
                <a:ea typeface="Tahoma" panose="020B0604030504040204" pitchFamily="34" charset="0"/>
                <a:cs typeface="Times New Roman" panose="02020603050405020304" pitchFamily="18" charset="0"/>
              </a:rPr>
              <a:t>, </a:t>
            </a:r>
            <a:r>
              <a:rPr lang="en-US" sz="3200" b="1" dirty="0">
                <a:ea typeface="Tahoma" panose="020B0604030504040204" pitchFamily="34" charset="0"/>
                <a:cs typeface="Times New Roman" panose="02020603050405020304" pitchFamily="18" charset="0"/>
              </a:rPr>
              <a:t>s</a:t>
            </a:r>
            <a:r>
              <a:rPr lang="en-US" sz="3200" dirty="0">
                <a:ea typeface="Tahoma" panose="020B0604030504040204" pitchFamily="34" charset="0"/>
                <a:cs typeface="Times New Roman" panose="02020603050405020304" pitchFamily="18" charset="0"/>
              </a:rPr>
              <a:t>˃ + </a:t>
            </a:r>
            <a:r>
              <a:rPr lang="en-US" sz="3200" i="1" dirty="0" err="1">
                <a:ea typeface="Tahoma" panose="020B0604030504040204" pitchFamily="34" charset="0"/>
                <a:cs typeface="Times New Roman" panose="02020603050405020304" pitchFamily="18" charset="0"/>
              </a:rPr>
              <a:t>e</a:t>
            </a:r>
            <a:r>
              <a:rPr lang="en-US" sz="3200" i="1" baseline="-25000" dirty="0" err="1">
                <a:ea typeface="Tahoma" panose="020B0604030504040204" pitchFamily="34" charset="0"/>
                <a:cs typeface="Times New Roman" panose="02020603050405020304" pitchFamily="18" charset="0"/>
              </a:rPr>
              <a:t>i</a:t>
            </a:r>
            <a:r>
              <a:rPr lang="en-US" sz="3200" i="1" baseline="-25000" dirty="0">
                <a:ea typeface="Tahoma" panose="020B0604030504040204" pitchFamily="34" charset="0"/>
                <a:cs typeface="Times New Roman" panose="02020603050405020304" pitchFamily="18" charset="0"/>
              </a:rPr>
              <a:t>  </a:t>
            </a:r>
            <a:r>
              <a:rPr lang="en-US" sz="3200" dirty="0">
                <a:ea typeface="Tahoma" panose="020B0604030504040204" pitchFamily="34" charset="0"/>
                <a:cs typeface="Times New Roman" panose="02020603050405020304" pitchFamily="18" charset="0"/>
              </a:rPr>
              <a:t>with the</a:t>
            </a:r>
            <a:r>
              <a:rPr lang="en-US" sz="3200" i="1" baseline="-25000" dirty="0">
                <a:ea typeface="Tahoma" panose="020B0604030504040204" pitchFamily="34" charset="0"/>
                <a:cs typeface="Times New Roman" panose="02020603050405020304" pitchFamily="18" charset="0"/>
              </a:rPr>
              <a:t>  </a:t>
            </a:r>
            <a:r>
              <a:rPr lang="en-US" sz="3200" i="1" dirty="0" err="1">
                <a:ea typeface="Tahoma" panose="020B0604030504040204" pitchFamily="34" charset="0"/>
                <a:cs typeface="Times New Roman" panose="02020603050405020304" pitchFamily="18" charset="0"/>
              </a:rPr>
              <a:t>e</a:t>
            </a:r>
            <a:r>
              <a:rPr lang="en-US" sz="3200" i="1" baseline="-25000" dirty="0" err="1">
                <a:ea typeface="Tahoma" panose="020B0604030504040204" pitchFamily="34" charset="0"/>
                <a:cs typeface="Times New Roman" panose="02020603050405020304" pitchFamily="18" charset="0"/>
              </a:rPr>
              <a:t>i</a:t>
            </a:r>
            <a:r>
              <a:rPr lang="en-US" sz="3200" i="1" baseline="-25000" dirty="0">
                <a:ea typeface="Tahoma" panose="020B0604030504040204" pitchFamily="34" charset="0"/>
                <a:cs typeface="Times New Roman" panose="02020603050405020304" pitchFamily="18" charset="0"/>
              </a:rPr>
              <a:t>  </a:t>
            </a:r>
            <a:r>
              <a:rPr lang="en-US" sz="3200" dirty="0">
                <a:ea typeface="Tahoma" panose="020B0604030504040204" pitchFamily="34" charset="0"/>
                <a:cs typeface="Times New Roman" panose="02020603050405020304" pitchFamily="18" charset="0"/>
              </a:rPr>
              <a:t>in </a:t>
            </a:r>
            <a:r>
              <a:rPr kumimoji="0" lang="en-US" sz="3200" b="0" i="0" u="none" strike="noStrike" kern="1200" cap="none" spc="0" normalizeH="0" baseline="0" noProof="0" dirty="0">
                <a:ln>
                  <a:noFill/>
                </a:ln>
                <a:solidFill>
                  <a:prstClr val="black"/>
                </a:solidFill>
                <a:effectLst/>
                <a:uLnTx/>
                <a:uFillTx/>
                <a:ea typeface="STCaiyun" panose="020B0503020204020204" pitchFamily="2" charset="-122"/>
                <a:cs typeface="Times New Roman" panose="02020603050405020304" pitchFamily="18" charset="0"/>
              </a:rPr>
              <a:t>Z</a:t>
            </a: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a:t>
            </a:r>
            <a:r>
              <a:rPr kumimoji="0" lang="en-US" sz="3200" b="0" i="1" u="none" strike="noStrike" kern="1200" cap="none" spc="0" normalizeH="0" baseline="0" noProof="0" dirty="0" err="1">
                <a:ln>
                  <a:noFill/>
                </a:ln>
                <a:solidFill>
                  <a:prstClr val="black"/>
                </a:solidFill>
                <a:effectLst/>
                <a:uLnTx/>
                <a:uFillTx/>
                <a:ea typeface="+mn-ea"/>
                <a:cs typeface="Times New Roman" panose="02020603050405020304" pitchFamily="18" charset="0"/>
              </a:rPr>
              <a:t>p</a:t>
            </a:r>
            <a:r>
              <a:rPr kumimoji="0" lang="en-US" sz="3200" b="0" i="0" u="none" strike="noStrike" kern="1200" cap="none" spc="0" normalizeH="0" baseline="0" noProof="0" dirty="0" err="1">
                <a:ln>
                  <a:noFill/>
                </a:ln>
                <a:solidFill>
                  <a:prstClr val="black"/>
                </a:solidFill>
                <a:effectLst/>
                <a:uLnTx/>
                <a:uFillTx/>
                <a:ea typeface="Tahoma" panose="020B0604030504040204" pitchFamily="34" charset="0"/>
                <a:cs typeface="Tahoma" panose="020B0604030504040204" pitchFamily="34" charset="0"/>
              </a:rPr>
              <a:t>Z</a:t>
            </a:r>
            <a:r>
              <a:rPr kumimoji="0" lang="en-US" sz="32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rPr>
              <a:t> chosen randomly according to the distribution </a:t>
            </a:r>
            <a:r>
              <a:rPr lang="el-GR" sz="3200" dirty="0">
                <a:solidFill>
                  <a:prstClr val="black"/>
                </a:solidFill>
                <a:ea typeface="Tahoma" panose="020B0604030504040204" pitchFamily="34" charset="0"/>
                <a:cs typeface="Times New Roman" panose="02020603050405020304" pitchFamily="18" charset="0"/>
              </a:rPr>
              <a:t>χ</a:t>
            </a:r>
            <a:r>
              <a:rPr lang="en-US" sz="3200" dirty="0">
                <a:solidFill>
                  <a:prstClr val="black"/>
                </a:solidFill>
                <a:ea typeface="Tahoma" panose="020B0604030504040204" pitchFamily="34" charset="0"/>
                <a:cs typeface="Times New Roman" panose="02020603050405020304" pitchFamily="18" charset="0"/>
              </a:rPr>
              <a:t>.</a:t>
            </a:r>
          </a:p>
        </p:txBody>
      </p:sp>
    </p:spTree>
    <p:extLst>
      <p:ext uri="{BB962C8B-B14F-4D97-AF65-F5344CB8AC3E}">
        <p14:creationId xmlns:p14="http://schemas.microsoft.com/office/powerpoint/2010/main" val="31378218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1A999F-247B-C7F2-D207-C1637B580F08}"/>
              </a:ext>
            </a:extLst>
          </p:cNvPr>
          <p:cNvSpPr txBox="1"/>
          <p:nvPr/>
        </p:nvSpPr>
        <p:spPr>
          <a:xfrm>
            <a:off x="701335" y="648070"/>
            <a:ext cx="10679837" cy="5509200"/>
          </a:xfrm>
          <a:prstGeom prst="rect">
            <a:avLst/>
          </a:prstGeom>
          <a:noFill/>
        </p:spPr>
        <p:txBody>
          <a:bodyPr wrap="square" rtlCol="0">
            <a:spAutoFit/>
          </a:bodyPr>
          <a:lstStyle/>
          <a:p>
            <a:endParaRPr lang="en-US" sz="3200" dirty="0">
              <a:cs typeface="Times New Roman" panose="02020603050405020304" pitchFamily="18" charset="0"/>
            </a:endParaRPr>
          </a:p>
          <a:p>
            <a:r>
              <a:rPr lang="en-US" sz="3200" dirty="0">
                <a:ea typeface="Tahoma" panose="020B0604030504040204" pitchFamily="34" charset="0"/>
                <a:cs typeface="Tahoma" panose="020B0604030504040204" pitchFamily="34" charset="0"/>
              </a:rPr>
              <a:t>● </a:t>
            </a:r>
            <a:r>
              <a:rPr lang="en-US" sz="3200" b="1" dirty="0">
                <a:ea typeface="Tahoma" panose="020B0604030504040204" pitchFamily="34" charset="0"/>
                <a:cs typeface="Tahoma" panose="020B0604030504040204" pitchFamily="34" charset="0"/>
              </a:rPr>
              <a:t>the secret key</a:t>
            </a:r>
            <a:r>
              <a:rPr lang="en-US" sz="3200" dirty="0">
                <a:ea typeface="Tahoma" panose="020B0604030504040204" pitchFamily="34" charset="0"/>
                <a:cs typeface="Tahoma" panose="020B0604030504040204" pitchFamily="34" charset="0"/>
              </a:rPr>
              <a:t>: a random element  </a:t>
            </a:r>
            <a:r>
              <a:rPr lang="en-US" sz="3200" b="1" dirty="0">
                <a:ea typeface="Tahoma" panose="020B0604030504040204" pitchFamily="34" charset="0"/>
                <a:cs typeface="Tahoma" panose="020B0604030504040204" pitchFamily="34" charset="0"/>
              </a:rPr>
              <a:t>s</a:t>
            </a:r>
            <a:r>
              <a:rPr lang="en-US" sz="3200" dirty="0">
                <a:ea typeface="Tahoma" panose="020B0604030504040204" pitchFamily="34" charset="0"/>
                <a:cs typeface="Tahoma" panose="020B0604030504040204" pitchFamily="34" charset="0"/>
              </a:rPr>
              <a:t>  in  (</a:t>
            </a:r>
            <a:r>
              <a:rPr lang="en-US" sz="3200" dirty="0">
                <a:ea typeface="STCaiyun" panose="020B0503020204020204" pitchFamily="2" charset="-122"/>
                <a:cs typeface="Times New Roman" panose="02020603050405020304" pitchFamily="18" charset="0"/>
              </a:rPr>
              <a:t>Z</a:t>
            </a:r>
            <a:r>
              <a:rPr lang="en-US" sz="3200" dirty="0">
                <a:cs typeface="Times New Roman" panose="02020603050405020304" pitchFamily="18" charset="0"/>
              </a:rPr>
              <a:t>/</a:t>
            </a:r>
            <a:r>
              <a:rPr lang="en-US" sz="3200" i="1" dirty="0" err="1">
                <a:cs typeface="Times New Roman" panose="02020603050405020304" pitchFamily="18" charset="0"/>
              </a:rPr>
              <a:t>p</a:t>
            </a:r>
            <a:r>
              <a:rPr lang="en-US" sz="3200" dirty="0" err="1">
                <a:ea typeface="Tahoma" panose="020B0604030504040204" pitchFamily="34" charset="0"/>
                <a:cs typeface="Tahoma" panose="020B0604030504040204" pitchFamily="34" charset="0"/>
              </a:rPr>
              <a:t>Z</a:t>
            </a:r>
            <a:r>
              <a:rPr lang="en-US" sz="3200" dirty="0">
                <a:ea typeface="Tahoma" panose="020B0604030504040204" pitchFamily="34" charset="0"/>
                <a:cs typeface="Tahoma" panose="020B0604030504040204" pitchFamily="34" charset="0"/>
              </a:rPr>
              <a:t>)</a:t>
            </a:r>
            <a:r>
              <a:rPr lang="en-US" sz="3200" i="1" baseline="30000" dirty="0">
                <a:ea typeface="Tahoma" panose="020B0604030504040204" pitchFamily="34" charset="0"/>
                <a:cs typeface="Tahoma" panose="020B0604030504040204" pitchFamily="34" charset="0"/>
              </a:rPr>
              <a:t>n</a:t>
            </a:r>
          </a:p>
          <a:p>
            <a:endParaRPr lang="en-US" sz="3200" dirty="0">
              <a:ea typeface="Tahoma" panose="020B0604030504040204" pitchFamily="34" charset="0"/>
              <a:cs typeface="Tahoma" panose="020B0604030504040204" pitchFamily="34" charset="0"/>
            </a:endParaRPr>
          </a:p>
          <a:p>
            <a:r>
              <a:rPr lang="en-US" sz="3200" dirty="0">
                <a:ea typeface="Tahoma" panose="020B0604030504040204" pitchFamily="34" charset="0"/>
                <a:cs typeface="Tahoma" panose="020B0604030504040204" pitchFamily="34" charset="0"/>
              </a:rPr>
              <a:t>● </a:t>
            </a:r>
            <a:r>
              <a:rPr lang="en-US" sz="3200" b="1" dirty="0">
                <a:ea typeface="Tahoma" panose="020B0604030504040204" pitchFamily="34" charset="0"/>
                <a:cs typeface="Tahoma" panose="020B0604030504040204" pitchFamily="34" charset="0"/>
              </a:rPr>
              <a:t>the p</a:t>
            </a:r>
            <a:r>
              <a:rPr lang="en-US" sz="3200" b="1" dirty="0">
                <a:ea typeface="Tahoma" panose="020B0604030504040204" pitchFamily="34" charset="0"/>
                <a:cs typeface="Times New Roman" panose="02020603050405020304" pitchFamily="18" charset="0"/>
              </a:rPr>
              <a:t>ublic key</a:t>
            </a:r>
            <a:r>
              <a:rPr lang="en-US" sz="3200" dirty="0">
                <a:ea typeface="Tahoma" panose="020B0604030504040204" pitchFamily="34" charset="0"/>
                <a:cs typeface="Times New Roman" panose="02020603050405020304" pitchFamily="18" charset="0"/>
              </a:rPr>
              <a:t>: (</a:t>
            </a:r>
            <a:r>
              <a:rPr lang="en-US" sz="3200" b="1" dirty="0" err="1">
                <a:ea typeface="Tahoma" panose="020B0604030504040204" pitchFamily="34" charset="0"/>
                <a:cs typeface="Times New Roman" panose="02020603050405020304" pitchFamily="18" charset="0"/>
              </a:rPr>
              <a:t>a</a:t>
            </a:r>
            <a:r>
              <a:rPr lang="en-US" sz="3200" dirty="0" err="1">
                <a:ea typeface="Tahoma" panose="020B0604030504040204" pitchFamily="34" charset="0"/>
                <a:cs typeface="Times New Roman" panose="02020603050405020304" pitchFamily="18" charset="0"/>
              </a:rPr>
              <a:t>,</a:t>
            </a:r>
            <a:r>
              <a:rPr lang="en-US" sz="3200" b="1" dirty="0" err="1">
                <a:ea typeface="Tahoma" panose="020B0604030504040204" pitchFamily="34" charset="0"/>
                <a:cs typeface="Times New Roman" panose="02020603050405020304" pitchFamily="18" charset="0"/>
              </a:rPr>
              <a:t>b</a:t>
            </a:r>
            <a:r>
              <a:rPr lang="en-US" sz="3200" dirty="0">
                <a:ea typeface="Tahoma" panose="020B0604030504040204" pitchFamily="34" charset="0"/>
                <a:cs typeface="Times New Roman" panose="02020603050405020304" pitchFamily="18" charset="0"/>
              </a:rPr>
              <a:t>)=(</a:t>
            </a:r>
            <a:r>
              <a:rPr lang="en-US" sz="3200" b="1" dirty="0">
                <a:ea typeface="Tahoma" panose="020B0604030504040204" pitchFamily="34" charset="0"/>
                <a:cs typeface="Times New Roman" panose="02020603050405020304" pitchFamily="18" charset="0"/>
              </a:rPr>
              <a:t>a</a:t>
            </a:r>
            <a:r>
              <a:rPr lang="en-US" sz="3200" i="1" baseline="-25000" dirty="0">
                <a:ea typeface="Tahoma" panose="020B0604030504040204" pitchFamily="34" charset="0"/>
                <a:cs typeface="Times New Roman" panose="02020603050405020304" pitchFamily="18" charset="0"/>
              </a:rPr>
              <a:t>i </a:t>
            </a:r>
            <a:r>
              <a:rPr lang="en-US" sz="3200" i="1" dirty="0">
                <a:ea typeface="Tahoma" panose="020B0604030504040204" pitchFamily="34" charset="0"/>
                <a:cs typeface="Times New Roman" panose="02020603050405020304" pitchFamily="18" charset="0"/>
              </a:rPr>
              <a:t>, b</a:t>
            </a:r>
            <a:r>
              <a:rPr lang="en-US" sz="3200" i="1" baseline="-25000" dirty="0">
                <a:ea typeface="Tahoma" panose="020B0604030504040204" pitchFamily="34" charset="0"/>
                <a:cs typeface="Times New Roman" panose="02020603050405020304" pitchFamily="18" charset="0"/>
              </a:rPr>
              <a:t>i</a:t>
            </a:r>
            <a:r>
              <a:rPr lang="en-US" sz="3200" dirty="0">
                <a:ea typeface="Tahoma" panose="020B0604030504040204" pitchFamily="34" charset="0"/>
                <a:cs typeface="Times New Roman" panose="02020603050405020304" pitchFamily="18" charset="0"/>
              </a:rPr>
              <a:t>)</a:t>
            </a:r>
            <a:r>
              <a:rPr lang="en-US" sz="3200" i="1" baseline="-25000" dirty="0" err="1">
                <a:ea typeface="Tahoma" panose="020B0604030504040204" pitchFamily="34" charset="0"/>
                <a:cs typeface="Times New Roman" panose="02020603050405020304" pitchFamily="18" charset="0"/>
              </a:rPr>
              <a:t>i</a:t>
            </a:r>
            <a:r>
              <a:rPr lang="en-US" sz="3200" i="1" baseline="-25000" dirty="0">
                <a:ea typeface="Tahoma" panose="020B0604030504040204" pitchFamily="34" charset="0"/>
                <a:cs typeface="Times New Roman" panose="02020603050405020304" pitchFamily="18" charset="0"/>
              </a:rPr>
              <a:t>=</a:t>
            </a:r>
            <a:r>
              <a:rPr lang="en-US" sz="3200" baseline="-25000" dirty="0">
                <a:ea typeface="Tahoma" panose="020B0604030504040204" pitchFamily="34" charset="0"/>
                <a:cs typeface="Times New Roman" panose="02020603050405020304" pitchFamily="18" charset="0"/>
              </a:rPr>
              <a:t>1</a:t>
            </a:r>
            <a:r>
              <a:rPr lang="en-US" sz="3200" i="1" baseline="-25000" dirty="0">
                <a:ea typeface="Tahoma" panose="020B0604030504040204" pitchFamily="34" charset="0"/>
                <a:cs typeface="Times New Roman" panose="02020603050405020304" pitchFamily="18" charset="0"/>
              </a:rPr>
              <a:t>,…,m </a:t>
            </a:r>
            <a:r>
              <a:rPr lang="en-US" sz="3200" i="1" dirty="0">
                <a:ea typeface="Tahoma" panose="020B0604030504040204" pitchFamily="34" charset="0"/>
                <a:cs typeface="Times New Roman" panose="02020603050405020304" pitchFamily="18" charset="0"/>
              </a:rPr>
              <a:t>, </a:t>
            </a:r>
          </a:p>
          <a:p>
            <a:r>
              <a:rPr lang="en-US" sz="3200" dirty="0">
                <a:ea typeface="Tahoma" panose="020B0604030504040204" pitchFamily="34" charset="0"/>
                <a:cs typeface="Times New Roman" panose="02020603050405020304" pitchFamily="18" charset="0"/>
              </a:rPr>
              <a:t>where the vectors  </a:t>
            </a:r>
            <a:r>
              <a:rPr lang="en-US" sz="3200" b="1" dirty="0">
                <a:ea typeface="Tahoma" panose="020B0604030504040204" pitchFamily="34" charset="0"/>
                <a:cs typeface="Times New Roman" panose="02020603050405020304" pitchFamily="18" charset="0"/>
              </a:rPr>
              <a:t>a</a:t>
            </a:r>
            <a:r>
              <a:rPr lang="en-US" sz="3200" i="1" baseline="-25000" dirty="0">
                <a:ea typeface="Tahoma" panose="020B0604030504040204" pitchFamily="34" charset="0"/>
                <a:cs typeface="Times New Roman" panose="02020603050405020304" pitchFamily="18" charset="0"/>
              </a:rPr>
              <a:t>i</a:t>
            </a:r>
            <a:r>
              <a:rPr lang="en-US" sz="3200" baseline="-25000" dirty="0">
                <a:ea typeface="Tahoma" panose="020B0604030504040204" pitchFamily="34" charset="0"/>
                <a:cs typeface="Times New Roman" panose="02020603050405020304" pitchFamily="18" charset="0"/>
              </a:rPr>
              <a:t>  </a:t>
            </a:r>
            <a:r>
              <a:rPr lang="en-US" sz="3200" dirty="0">
                <a:ea typeface="Tahoma" panose="020B0604030504040204" pitchFamily="34" charset="0"/>
                <a:cs typeface="Times New Roman" panose="02020603050405020304" pitchFamily="18" charset="0"/>
              </a:rPr>
              <a:t>in </a:t>
            </a:r>
            <a:r>
              <a:rPr lang="en-US" sz="3200" dirty="0">
                <a:ea typeface="Tahoma" panose="020B0604030504040204" pitchFamily="34" charset="0"/>
                <a:cs typeface="Tahoma" panose="020B0604030504040204" pitchFamily="34" charset="0"/>
              </a:rPr>
              <a:t>(</a:t>
            </a:r>
            <a:r>
              <a:rPr lang="en-US" sz="3200" dirty="0">
                <a:ea typeface="STCaiyun" panose="020B0503020204020204" pitchFamily="2" charset="-122"/>
                <a:cs typeface="Times New Roman" panose="02020603050405020304" pitchFamily="18" charset="0"/>
              </a:rPr>
              <a:t>Z</a:t>
            </a:r>
            <a:r>
              <a:rPr lang="en-US" sz="3200" dirty="0">
                <a:cs typeface="Times New Roman" panose="02020603050405020304" pitchFamily="18" charset="0"/>
              </a:rPr>
              <a:t>/</a:t>
            </a:r>
            <a:r>
              <a:rPr lang="en-US" sz="3200" i="1" dirty="0" err="1">
                <a:cs typeface="Times New Roman" panose="02020603050405020304" pitchFamily="18" charset="0"/>
              </a:rPr>
              <a:t>p</a:t>
            </a:r>
            <a:r>
              <a:rPr lang="en-US" sz="3200" dirty="0" err="1">
                <a:ea typeface="Tahoma" panose="020B0604030504040204" pitchFamily="34" charset="0"/>
                <a:cs typeface="Tahoma" panose="020B0604030504040204" pitchFamily="34" charset="0"/>
              </a:rPr>
              <a:t>Z</a:t>
            </a:r>
            <a:r>
              <a:rPr lang="en-US" sz="3200" dirty="0">
                <a:ea typeface="Tahoma" panose="020B0604030504040204" pitchFamily="34" charset="0"/>
                <a:cs typeface="Tahoma" panose="020B0604030504040204" pitchFamily="34" charset="0"/>
              </a:rPr>
              <a:t>)</a:t>
            </a:r>
            <a:r>
              <a:rPr lang="en-US" sz="3200" i="1" baseline="30000" dirty="0">
                <a:ea typeface="Tahoma" panose="020B0604030504040204" pitchFamily="34" charset="0"/>
                <a:cs typeface="Tahoma" panose="020B0604030504040204" pitchFamily="34" charset="0"/>
              </a:rPr>
              <a:t>n</a:t>
            </a:r>
            <a:r>
              <a:rPr lang="en-US" sz="3200" dirty="0">
                <a:ea typeface="Tahoma" panose="020B0604030504040204" pitchFamily="34" charset="0"/>
                <a:cs typeface="Tahoma" panose="020B0604030504040204" pitchFamily="34" charset="0"/>
              </a:rPr>
              <a:t> (the rows of an  </a:t>
            </a:r>
            <a:r>
              <a:rPr lang="en-US" sz="3200" i="1" dirty="0">
                <a:ea typeface="Tahoma" panose="020B0604030504040204" pitchFamily="34" charset="0"/>
                <a:cs typeface="Tahoma" panose="020B0604030504040204" pitchFamily="34" charset="0"/>
              </a:rPr>
              <a:t>m</a:t>
            </a:r>
            <a:r>
              <a:rPr lang="en-US" sz="3200" dirty="0">
                <a:latin typeface="Times New Roman" panose="02020603050405020304" pitchFamily="18" charset="0"/>
                <a:ea typeface="Tahoma" panose="020B0604030504040204" pitchFamily="34" charset="0"/>
                <a:cs typeface="Times New Roman" panose="02020603050405020304" pitchFamily="18" charset="0"/>
              </a:rPr>
              <a:t> x </a:t>
            </a:r>
            <a:r>
              <a:rPr lang="en-US" sz="3200" i="1" dirty="0">
                <a:ea typeface="Tahoma" panose="020B0604030504040204" pitchFamily="34" charset="0"/>
                <a:cs typeface="Times New Roman" panose="02020603050405020304" pitchFamily="18" charset="0"/>
              </a:rPr>
              <a:t>n</a:t>
            </a:r>
            <a:r>
              <a:rPr lang="en-US" sz="3200" i="1" dirty="0">
                <a:latin typeface="Times New Roman" panose="02020603050405020304" pitchFamily="18" charset="0"/>
                <a:ea typeface="Tahoma" panose="020B0604030504040204" pitchFamily="34" charset="0"/>
                <a:cs typeface="Times New Roman" panose="02020603050405020304" pitchFamily="18" charset="0"/>
              </a:rPr>
              <a:t> </a:t>
            </a:r>
            <a:r>
              <a:rPr lang="en-US" sz="3200" dirty="0">
                <a:ea typeface="Tahoma" panose="020B0604030504040204" pitchFamily="34" charset="0"/>
                <a:cs typeface="Tahoma" panose="020B0604030504040204" pitchFamily="34" charset="0"/>
              </a:rPr>
              <a:t>matrix) are chosen randomly and  </a:t>
            </a:r>
            <a:r>
              <a:rPr lang="en-US" sz="3200" i="1" dirty="0">
                <a:ea typeface="Tahoma" panose="020B0604030504040204" pitchFamily="34" charset="0"/>
                <a:cs typeface="Tahoma" panose="020B0604030504040204" pitchFamily="34" charset="0"/>
              </a:rPr>
              <a:t>b</a:t>
            </a:r>
            <a:r>
              <a:rPr lang="en-US" sz="3200" i="1" baseline="-25000" dirty="0">
                <a:ea typeface="Tahoma" panose="020B0604030504040204" pitchFamily="34" charset="0"/>
                <a:cs typeface="Tahoma" panose="020B0604030504040204" pitchFamily="34" charset="0"/>
              </a:rPr>
              <a:t>i </a:t>
            </a:r>
            <a:r>
              <a:rPr lang="en-US" sz="3200" dirty="0">
                <a:ea typeface="Tahoma" panose="020B0604030504040204" pitchFamily="34" charset="0"/>
                <a:cs typeface="Tahoma" panose="020B0604030504040204" pitchFamily="34" charset="0"/>
              </a:rPr>
              <a:t>= </a:t>
            </a:r>
            <a:r>
              <a:rPr lang="en-US" sz="3200" dirty="0">
                <a:ea typeface="Tahoma" panose="020B0604030504040204" pitchFamily="34" charset="0"/>
                <a:cs typeface="Times New Roman" panose="02020603050405020304" pitchFamily="18" charset="0"/>
              </a:rPr>
              <a:t>˂</a:t>
            </a:r>
            <a:r>
              <a:rPr lang="en-US" sz="3200" b="1" dirty="0">
                <a:ea typeface="Tahoma" panose="020B0604030504040204" pitchFamily="34" charset="0"/>
                <a:cs typeface="Times New Roman" panose="02020603050405020304" pitchFamily="18" charset="0"/>
              </a:rPr>
              <a:t>a</a:t>
            </a:r>
            <a:r>
              <a:rPr lang="en-US" sz="3200" i="1" baseline="-25000" dirty="0">
                <a:ea typeface="Tahoma" panose="020B0604030504040204" pitchFamily="34" charset="0"/>
                <a:cs typeface="Times New Roman" panose="02020603050405020304" pitchFamily="18" charset="0"/>
              </a:rPr>
              <a:t>i</a:t>
            </a:r>
            <a:r>
              <a:rPr lang="en-US" sz="3200" dirty="0">
                <a:ea typeface="Tahoma" panose="020B0604030504040204" pitchFamily="34" charset="0"/>
                <a:cs typeface="Times New Roman" panose="02020603050405020304" pitchFamily="18" charset="0"/>
              </a:rPr>
              <a:t>, </a:t>
            </a:r>
            <a:r>
              <a:rPr lang="en-US" sz="3200" b="1" dirty="0">
                <a:ea typeface="Tahoma" panose="020B0604030504040204" pitchFamily="34" charset="0"/>
                <a:cs typeface="Times New Roman" panose="02020603050405020304" pitchFamily="18" charset="0"/>
              </a:rPr>
              <a:t>s</a:t>
            </a:r>
            <a:r>
              <a:rPr lang="en-US" sz="3200" dirty="0">
                <a:ea typeface="Tahoma" panose="020B0604030504040204" pitchFamily="34" charset="0"/>
                <a:cs typeface="Times New Roman" panose="02020603050405020304" pitchFamily="18" charset="0"/>
              </a:rPr>
              <a:t>˃ + </a:t>
            </a:r>
            <a:r>
              <a:rPr lang="en-US" sz="3200" i="1" dirty="0" err="1">
                <a:ea typeface="Tahoma" panose="020B0604030504040204" pitchFamily="34" charset="0"/>
                <a:cs typeface="Times New Roman" panose="02020603050405020304" pitchFamily="18" charset="0"/>
              </a:rPr>
              <a:t>e</a:t>
            </a:r>
            <a:r>
              <a:rPr lang="en-US" sz="3200" i="1" baseline="-25000" dirty="0" err="1">
                <a:ea typeface="Tahoma" panose="020B0604030504040204" pitchFamily="34" charset="0"/>
                <a:cs typeface="Times New Roman" panose="02020603050405020304" pitchFamily="18" charset="0"/>
              </a:rPr>
              <a:t>i</a:t>
            </a:r>
            <a:r>
              <a:rPr lang="en-US" sz="3200" i="1" baseline="-25000" dirty="0">
                <a:ea typeface="Tahoma" panose="020B0604030504040204" pitchFamily="34" charset="0"/>
                <a:cs typeface="Times New Roman" panose="02020603050405020304" pitchFamily="18" charset="0"/>
              </a:rPr>
              <a:t>  </a:t>
            </a:r>
            <a:r>
              <a:rPr lang="en-US" sz="3200" dirty="0">
                <a:ea typeface="Tahoma" panose="020B0604030504040204" pitchFamily="34" charset="0"/>
                <a:cs typeface="Times New Roman" panose="02020603050405020304" pitchFamily="18" charset="0"/>
              </a:rPr>
              <a:t>with the</a:t>
            </a:r>
            <a:r>
              <a:rPr lang="en-US" sz="3200" i="1" baseline="-25000" dirty="0">
                <a:ea typeface="Tahoma" panose="020B0604030504040204" pitchFamily="34" charset="0"/>
                <a:cs typeface="Times New Roman" panose="02020603050405020304" pitchFamily="18" charset="0"/>
              </a:rPr>
              <a:t>  </a:t>
            </a:r>
            <a:r>
              <a:rPr lang="en-US" sz="3200" i="1" dirty="0" err="1">
                <a:ea typeface="Tahoma" panose="020B0604030504040204" pitchFamily="34" charset="0"/>
                <a:cs typeface="Times New Roman" panose="02020603050405020304" pitchFamily="18" charset="0"/>
              </a:rPr>
              <a:t>e</a:t>
            </a:r>
            <a:r>
              <a:rPr lang="en-US" sz="3200" i="1" baseline="-25000" dirty="0" err="1">
                <a:ea typeface="Tahoma" panose="020B0604030504040204" pitchFamily="34" charset="0"/>
                <a:cs typeface="Times New Roman" panose="02020603050405020304" pitchFamily="18" charset="0"/>
              </a:rPr>
              <a:t>i</a:t>
            </a:r>
            <a:r>
              <a:rPr lang="en-US" sz="3200" i="1" baseline="-25000" dirty="0">
                <a:ea typeface="Tahoma" panose="020B0604030504040204" pitchFamily="34" charset="0"/>
                <a:cs typeface="Times New Roman" panose="02020603050405020304" pitchFamily="18" charset="0"/>
              </a:rPr>
              <a:t>  </a:t>
            </a:r>
            <a:r>
              <a:rPr lang="en-US" sz="3200" dirty="0">
                <a:ea typeface="Tahoma" panose="020B0604030504040204" pitchFamily="34" charset="0"/>
                <a:cs typeface="Times New Roman" panose="02020603050405020304" pitchFamily="18" charset="0"/>
              </a:rPr>
              <a:t>in </a:t>
            </a:r>
            <a:r>
              <a:rPr kumimoji="0" lang="en-US" sz="3200" b="0" i="0" u="none" strike="noStrike" kern="1200" cap="none" spc="0" normalizeH="0" baseline="0" noProof="0" dirty="0">
                <a:ln>
                  <a:noFill/>
                </a:ln>
                <a:solidFill>
                  <a:prstClr val="black"/>
                </a:solidFill>
                <a:effectLst/>
                <a:uLnTx/>
                <a:uFillTx/>
                <a:ea typeface="STCaiyun" panose="020B0503020204020204" pitchFamily="2" charset="-122"/>
                <a:cs typeface="Times New Roman" panose="02020603050405020304" pitchFamily="18" charset="0"/>
              </a:rPr>
              <a:t>Z</a:t>
            </a: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a:t>
            </a:r>
            <a:r>
              <a:rPr kumimoji="0" lang="en-US" sz="3200" b="0" i="1" u="none" strike="noStrike" kern="1200" cap="none" spc="0" normalizeH="0" baseline="0" noProof="0" dirty="0" err="1">
                <a:ln>
                  <a:noFill/>
                </a:ln>
                <a:solidFill>
                  <a:prstClr val="black"/>
                </a:solidFill>
                <a:effectLst/>
                <a:uLnTx/>
                <a:uFillTx/>
                <a:ea typeface="+mn-ea"/>
                <a:cs typeface="Times New Roman" panose="02020603050405020304" pitchFamily="18" charset="0"/>
              </a:rPr>
              <a:t>p</a:t>
            </a:r>
            <a:r>
              <a:rPr kumimoji="0" lang="en-US" sz="3200" b="0" i="0" u="none" strike="noStrike" kern="1200" cap="none" spc="0" normalizeH="0" baseline="0" noProof="0" dirty="0" err="1">
                <a:ln>
                  <a:noFill/>
                </a:ln>
                <a:solidFill>
                  <a:prstClr val="black"/>
                </a:solidFill>
                <a:effectLst/>
                <a:uLnTx/>
                <a:uFillTx/>
                <a:ea typeface="Tahoma" panose="020B0604030504040204" pitchFamily="34" charset="0"/>
                <a:cs typeface="Tahoma" panose="020B0604030504040204" pitchFamily="34" charset="0"/>
              </a:rPr>
              <a:t>Z</a:t>
            </a:r>
            <a:r>
              <a:rPr kumimoji="0" lang="en-US" sz="3200" b="0" i="0" u="none" strike="noStrike" kern="1200" cap="none" spc="0" normalizeH="0" baseline="0" noProof="0" dirty="0">
                <a:ln>
                  <a:noFill/>
                </a:ln>
                <a:solidFill>
                  <a:prstClr val="black"/>
                </a:solidFill>
                <a:effectLst/>
                <a:uLnTx/>
                <a:uFillTx/>
                <a:ea typeface="Tahoma" panose="020B0604030504040204" pitchFamily="34" charset="0"/>
                <a:cs typeface="Tahoma" panose="020B0604030504040204" pitchFamily="34" charset="0"/>
              </a:rPr>
              <a:t> chosen randomly according to the distribution </a:t>
            </a:r>
            <a:r>
              <a:rPr lang="el-GR" sz="3200" dirty="0">
                <a:solidFill>
                  <a:prstClr val="black"/>
                </a:solidFill>
                <a:ea typeface="Tahoma" panose="020B0604030504040204" pitchFamily="34" charset="0"/>
                <a:cs typeface="Times New Roman" panose="02020603050405020304" pitchFamily="18" charset="0"/>
              </a:rPr>
              <a:t>χ</a:t>
            </a:r>
            <a:r>
              <a:rPr lang="en-US" sz="3200" dirty="0">
                <a:solidFill>
                  <a:prstClr val="black"/>
                </a:solidFill>
                <a:ea typeface="Tahoma" panose="020B0604030504040204" pitchFamily="34" charset="0"/>
                <a:cs typeface="Times New Roman" panose="02020603050405020304" pitchFamily="18" charset="0"/>
              </a:rPr>
              <a:t>.</a:t>
            </a:r>
          </a:p>
          <a:p>
            <a:endParaRPr lang="en-US" sz="3200" dirty="0">
              <a:solidFill>
                <a:prstClr val="black"/>
              </a:solidFill>
              <a:ea typeface="Tahoma" panose="020B0604030504040204" pitchFamily="34" charset="0"/>
              <a:cs typeface="Times New Roman" panose="02020603050405020304" pitchFamily="18" charset="0"/>
            </a:endParaRPr>
          </a:p>
          <a:p>
            <a:r>
              <a:rPr lang="en-US" sz="3200" dirty="0">
                <a:solidFill>
                  <a:prstClr val="black"/>
                </a:solidFill>
                <a:ea typeface="Tahoma" panose="020B0604030504040204" pitchFamily="34" charset="0"/>
                <a:cs typeface="Times New Roman" panose="02020603050405020304" pitchFamily="18" charset="0"/>
              </a:rPr>
              <a:t>That is, the vector  </a:t>
            </a:r>
            <a:r>
              <a:rPr lang="en-US" sz="3200" b="1" dirty="0">
                <a:solidFill>
                  <a:prstClr val="black"/>
                </a:solidFill>
                <a:ea typeface="Tahoma" panose="020B0604030504040204" pitchFamily="34" charset="0"/>
                <a:cs typeface="Times New Roman" panose="02020603050405020304" pitchFamily="18" charset="0"/>
              </a:rPr>
              <a:t>b</a:t>
            </a:r>
            <a:r>
              <a:rPr lang="en-US" sz="3200" dirty="0">
                <a:solidFill>
                  <a:prstClr val="black"/>
                </a:solidFill>
                <a:ea typeface="Tahoma" panose="020B0604030504040204" pitchFamily="34" charset="0"/>
                <a:cs typeface="Times New Roman" panose="02020603050405020304" pitchFamily="18" charset="0"/>
              </a:rPr>
              <a:t>  in  </a:t>
            </a:r>
            <a:r>
              <a:rPr kumimoji="0" lang="en-US" sz="3200" b="0" i="0" u="none" strike="noStrike" kern="1200" cap="none" spc="0" normalizeH="0" baseline="0" noProof="0" dirty="0">
                <a:ln>
                  <a:noFill/>
                </a:ln>
                <a:solidFill>
                  <a:prstClr val="black"/>
                </a:solidFill>
                <a:effectLst/>
                <a:uLnTx/>
                <a:uFillTx/>
                <a:latin typeface="Calibri" panose="020F0502020204030204"/>
                <a:ea typeface="Tahoma" panose="020B0604030504040204" pitchFamily="34" charset="0"/>
                <a:cs typeface="Tahoma" panose="020B0604030504040204" pitchFamily="34" charset="0"/>
              </a:rPr>
              <a:t>(</a:t>
            </a:r>
            <a:r>
              <a:rPr kumimoji="0" lang="en-US" sz="3200" b="0" i="0" u="none" strike="noStrike" kern="1200" cap="none" spc="0" normalizeH="0" baseline="0" noProof="0" dirty="0">
                <a:ln>
                  <a:noFill/>
                </a:ln>
                <a:solidFill>
                  <a:prstClr val="black"/>
                </a:solidFill>
                <a:effectLst/>
                <a:uLnTx/>
                <a:uFillTx/>
                <a:latin typeface="Calibri" panose="020F0502020204030204"/>
                <a:ea typeface="STCaiyun" panose="020B0503020204020204" pitchFamily="2" charset="-122"/>
                <a:cs typeface="Times New Roman" panose="02020603050405020304" pitchFamily="18" charset="0"/>
              </a:rPr>
              <a:t>Z</a:t>
            </a: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Times New Roman" panose="02020603050405020304" pitchFamily="18" charset="0"/>
              </a:rPr>
              <a:t>/</a:t>
            </a:r>
            <a:r>
              <a:rPr kumimoji="0" lang="en-US" sz="3200" b="0" i="1" u="none" strike="noStrike" kern="1200" cap="none" spc="0" normalizeH="0" baseline="0" noProof="0" dirty="0" err="1">
                <a:ln>
                  <a:noFill/>
                </a:ln>
                <a:solidFill>
                  <a:prstClr val="black"/>
                </a:solidFill>
                <a:effectLst/>
                <a:uLnTx/>
                <a:uFillTx/>
                <a:latin typeface="Calibri" panose="020F0502020204030204"/>
                <a:ea typeface="+mn-ea"/>
                <a:cs typeface="Times New Roman" panose="02020603050405020304" pitchFamily="18" charset="0"/>
              </a:rPr>
              <a:t>p</a:t>
            </a:r>
            <a:r>
              <a:rPr kumimoji="0" lang="en-US" sz="3200" b="0" i="0" u="none" strike="noStrike" kern="1200" cap="none" spc="0" normalizeH="0" baseline="0" noProof="0" dirty="0" err="1">
                <a:ln>
                  <a:noFill/>
                </a:ln>
                <a:solidFill>
                  <a:prstClr val="black"/>
                </a:solidFill>
                <a:effectLst/>
                <a:uLnTx/>
                <a:uFillTx/>
                <a:latin typeface="Calibri" panose="020F0502020204030204"/>
                <a:ea typeface="Tahoma" panose="020B0604030504040204" pitchFamily="34" charset="0"/>
                <a:cs typeface="Tahoma" panose="020B0604030504040204" pitchFamily="34" charset="0"/>
              </a:rPr>
              <a:t>Z</a:t>
            </a:r>
            <a:r>
              <a:rPr kumimoji="0" lang="en-US" sz="3200" b="0" i="0" u="none" strike="noStrike" kern="1200" cap="none" spc="0" normalizeH="0" baseline="0" noProof="0" dirty="0">
                <a:ln>
                  <a:noFill/>
                </a:ln>
                <a:solidFill>
                  <a:prstClr val="black"/>
                </a:solidFill>
                <a:effectLst/>
                <a:uLnTx/>
                <a:uFillTx/>
                <a:latin typeface="Calibri" panose="020F0502020204030204"/>
                <a:ea typeface="Tahoma" panose="020B0604030504040204" pitchFamily="34" charset="0"/>
                <a:cs typeface="Tahoma" panose="020B0604030504040204" pitchFamily="34" charset="0"/>
              </a:rPr>
              <a:t>)</a:t>
            </a:r>
            <a:r>
              <a:rPr lang="en-US" sz="3200" i="1" baseline="30000" dirty="0">
                <a:solidFill>
                  <a:prstClr val="black"/>
                </a:solidFill>
                <a:latin typeface="Calibri" panose="020F0502020204030204"/>
                <a:ea typeface="Tahoma" panose="020B0604030504040204" pitchFamily="34" charset="0"/>
                <a:cs typeface="Tahoma" panose="020B0604030504040204" pitchFamily="34" charset="0"/>
              </a:rPr>
              <a:t>m</a:t>
            </a:r>
            <a:r>
              <a:rPr lang="en-US" sz="3200" baseline="30000" dirty="0">
                <a:solidFill>
                  <a:prstClr val="black"/>
                </a:solidFill>
                <a:latin typeface="Calibri" panose="020F0502020204030204"/>
                <a:ea typeface="Tahoma" panose="020B0604030504040204" pitchFamily="34" charset="0"/>
                <a:cs typeface="Tahoma" panose="020B0604030504040204" pitchFamily="34" charset="0"/>
              </a:rPr>
              <a:t> </a:t>
            </a:r>
            <a:r>
              <a:rPr lang="en-US" sz="3200" dirty="0">
                <a:solidFill>
                  <a:prstClr val="black"/>
                </a:solidFill>
                <a:ea typeface="Tahoma" panose="020B0604030504040204" pitchFamily="34" charset="0"/>
                <a:cs typeface="Times New Roman" panose="02020603050405020304" pitchFamily="18" charset="0"/>
              </a:rPr>
              <a:t> is the result of applying the matrix  </a:t>
            </a:r>
            <a:r>
              <a:rPr lang="en-US" sz="3200" b="1" dirty="0">
                <a:solidFill>
                  <a:prstClr val="black"/>
                </a:solidFill>
                <a:ea typeface="Tahoma" panose="020B0604030504040204" pitchFamily="34" charset="0"/>
                <a:cs typeface="Times New Roman" panose="02020603050405020304" pitchFamily="18" charset="0"/>
              </a:rPr>
              <a:t>a</a:t>
            </a:r>
            <a:r>
              <a:rPr lang="en-US" sz="3200" dirty="0">
                <a:solidFill>
                  <a:prstClr val="black"/>
                </a:solidFill>
                <a:ea typeface="Tahoma" panose="020B0604030504040204" pitchFamily="34" charset="0"/>
                <a:cs typeface="Times New Roman" panose="02020603050405020304" pitchFamily="18" charset="0"/>
              </a:rPr>
              <a:t>  to the vector </a:t>
            </a:r>
            <a:r>
              <a:rPr lang="en-US" sz="3200" b="1" dirty="0">
                <a:solidFill>
                  <a:prstClr val="black"/>
                </a:solidFill>
                <a:ea typeface="Tahoma" panose="020B0604030504040204" pitchFamily="34" charset="0"/>
                <a:cs typeface="Times New Roman" panose="02020603050405020304" pitchFamily="18" charset="0"/>
              </a:rPr>
              <a:t> s  </a:t>
            </a:r>
            <a:r>
              <a:rPr lang="en-US" sz="3200" dirty="0">
                <a:solidFill>
                  <a:prstClr val="black"/>
                </a:solidFill>
                <a:ea typeface="Tahoma" panose="020B0604030504040204" pitchFamily="34" charset="0"/>
                <a:cs typeface="Times New Roman" panose="02020603050405020304" pitchFamily="18" charset="0"/>
              </a:rPr>
              <a:t>followed by a perturbation by the error vector  </a:t>
            </a:r>
            <a:r>
              <a:rPr lang="en-US" sz="3200" b="1" dirty="0">
                <a:solidFill>
                  <a:prstClr val="black"/>
                </a:solidFill>
                <a:ea typeface="Tahoma" panose="020B0604030504040204" pitchFamily="34" charset="0"/>
                <a:cs typeface="Times New Roman" panose="02020603050405020304" pitchFamily="18" charset="0"/>
              </a:rPr>
              <a:t>e</a:t>
            </a:r>
            <a:r>
              <a:rPr lang="en-US" sz="3200" dirty="0">
                <a:solidFill>
                  <a:prstClr val="black"/>
                </a:solidFill>
                <a:latin typeface="Times New Roman" panose="02020603050405020304" pitchFamily="18" charset="0"/>
                <a:ea typeface="Tahoma" panose="020B0604030504040204" pitchFamily="34" charset="0"/>
                <a:cs typeface="Times New Roman" panose="02020603050405020304" pitchFamily="18" charset="0"/>
              </a:rPr>
              <a:t>.</a:t>
            </a:r>
            <a:endParaRPr lang="en-US" sz="3200"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899083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1A999F-247B-C7F2-D207-C1637B580F08}"/>
              </a:ext>
            </a:extLst>
          </p:cNvPr>
          <p:cNvSpPr txBox="1"/>
          <p:nvPr/>
        </p:nvSpPr>
        <p:spPr>
          <a:xfrm>
            <a:off x="701336" y="745724"/>
            <a:ext cx="10173810" cy="2062103"/>
          </a:xfrm>
          <a:prstGeom prst="rect">
            <a:avLst/>
          </a:prstGeom>
          <a:noFill/>
        </p:spPr>
        <p:txBody>
          <a:bodyPr wrap="square" rtlCol="0">
            <a:spAutoFit/>
          </a:bodyPr>
          <a:lstStyle/>
          <a:p>
            <a:endParaRPr lang="en-US" sz="3200" dirty="0">
              <a:cs typeface="Times New Roman" panose="02020603050405020304" pitchFamily="18" charset="0"/>
            </a:endParaRPr>
          </a:p>
          <a:p>
            <a:r>
              <a:rPr lang="en-US" sz="3200" dirty="0">
                <a:cs typeface="Times New Roman" panose="02020603050405020304" pitchFamily="18" charset="0"/>
              </a:rPr>
              <a:t>● </a:t>
            </a:r>
            <a:r>
              <a:rPr lang="en-US" sz="3200" b="1" dirty="0">
                <a:cs typeface="Times New Roman" panose="02020603050405020304" pitchFamily="18" charset="0"/>
              </a:rPr>
              <a:t>to encrypt a bit</a:t>
            </a:r>
            <a:r>
              <a:rPr lang="en-US" sz="3200" dirty="0">
                <a:cs typeface="Times New Roman" panose="02020603050405020304" pitchFamily="18" charset="0"/>
              </a:rPr>
              <a:t>:  randomly choose a subset  </a:t>
            </a:r>
            <a:r>
              <a:rPr lang="en-US" sz="3200" i="1" dirty="0">
                <a:cs typeface="Times New Roman" panose="02020603050405020304" pitchFamily="18" charset="0"/>
              </a:rPr>
              <a:t>S</a:t>
            </a:r>
            <a:r>
              <a:rPr lang="en-US" sz="3200" dirty="0">
                <a:cs typeface="Times New Roman" panose="02020603050405020304" pitchFamily="18" charset="0"/>
              </a:rPr>
              <a:t>  in {1,…,</a:t>
            </a:r>
            <a:r>
              <a:rPr lang="en-US" sz="3200" i="1" dirty="0">
                <a:cs typeface="Times New Roman" panose="02020603050405020304" pitchFamily="18" charset="0"/>
              </a:rPr>
              <a:t>m</a:t>
            </a:r>
            <a:r>
              <a:rPr lang="en-US" sz="3200" dirty="0">
                <a:cs typeface="Times New Roman" panose="02020603050405020304" pitchFamily="18" charset="0"/>
              </a:rPr>
              <a:t>}; the bit  0  is encrypted as  (</a:t>
            </a:r>
            <a:r>
              <a:rPr lang="el-GR" sz="3200" dirty="0">
                <a:cs typeface="Times New Roman" panose="02020603050405020304" pitchFamily="18" charset="0"/>
              </a:rPr>
              <a:t>∑</a:t>
            </a:r>
            <a:r>
              <a:rPr lang="en-US" sz="3200" i="1" baseline="-25000" dirty="0" err="1">
                <a:cs typeface="Times New Roman" panose="02020603050405020304" pitchFamily="18" charset="0"/>
              </a:rPr>
              <a:t>i</a:t>
            </a:r>
            <a:r>
              <a:rPr lang="en-US" sz="3200" baseline="-25000" dirty="0">
                <a:cs typeface="Times New Roman" panose="02020603050405020304" pitchFamily="18" charset="0"/>
              </a:rPr>
              <a:t> </a:t>
            </a:r>
            <a:r>
              <a:rPr lang="en-US" sz="3200" baseline="-25000" dirty="0">
                <a:latin typeface="Times New Roman" panose="02020603050405020304" pitchFamily="18" charset="0"/>
                <a:cs typeface="Times New Roman" panose="02020603050405020304" pitchFamily="18" charset="0"/>
              </a:rPr>
              <a:t>ɛ </a:t>
            </a:r>
            <a:r>
              <a:rPr lang="en-US" sz="3200" i="1" baseline="-25000" dirty="0">
                <a:latin typeface="Times New Roman" panose="02020603050405020304" pitchFamily="18" charset="0"/>
                <a:cs typeface="Times New Roman" panose="02020603050405020304" pitchFamily="18" charset="0"/>
              </a:rPr>
              <a:t>S </a:t>
            </a:r>
            <a:r>
              <a:rPr lang="en-US" sz="3200" b="1" dirty="0">
                <a:cs typeface="Times New Roman" panose="02020603050405020304" pitchFamily="18" charset="0"/>
              </a:rPr>
              <a:t>a</a:t>
            </a:r>
            <a:r>
              <a:rPr lang="en-US" sz="3200" i="1" baseline="-25000" dirty="0">
                <a:cs typeface="Times New Roman" panose="02020603050405020304" pitchFamily="18" charset="0"/>
              </a:rPr>
              <a:t>i </a:t>
            </a:r>
            <a:r>
              <a:rPr lang="en-US" sz="3200" i="1" dirty="0">
                <a:cs typeface="Times New Roman" panose="02020603050405020304" pitchFamily="18" charset="0"/>
              </a:rPr>
              <a:t>, </a:t>
            </a:r>
            <a:r>
              <a:rPr kumimoji="0" lang="el-GR"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a:t>
            </a:r>
            <a:r>
              <a:rPr kumimoji="0" lang="en-US" sz="3200" b="0" i="1" u="none" strike="noStrike" kern="1200" cap="none" spc="0" normalizeH="0" baseline="-25000" noProof="0" dirty="0" err="1">
                <a:ln>
                  <a:noFill/>
                </a:ln>
                <a:solidFill>
                  <a:prstClr val="black"/>
                </a:solidFill>
                <a:effectLst/>
                <a:uLnTx/>
                <a:uFillTx/>
                <a:ea typeface="+mn-ea"/>
                <a:cs typeface="Times New Roman" panose="02020603050405020304" pitchFamily="18" charset="0"/>
              </a:rPr>
              <a:t>i</a:t>
            </a:r>
            <a:r>
              <a:rPr kumimoji="0" lang="en-US" sz="3200" b="0" i="1" u="none" strike="noStrike" kern="1200" cap="none" spc="0" normalizeH="0" baseline="-25000" noProof="0" dirty="0">
                <a:ln>
                  <a:noFill/>
                </a:ln>
                <a:solidFill>
                  <a:prstClr val="black"/>
                </a:solidFill>
                <a:effectLst/>
                <a:uLnTx/>
                <a:uFillTx/>
                <a:ea typeface="+mn-ea"/>
                <a:cs typeface="Times New Roman" panose="02020603050405020304" pitchFamily="18" charset="0"/>
              </a:rPr>
              <a:t> </a:t>
            </a:r>
            <a:r>
              <a:rPr lang="el-GR" sz="3200" baseline="-25000" dirty="0">
                <a:solidFill>
                  <a:prstClr val="black"/>
                </a:solidFill>
                <a:latin typeface="Times New Roman" panose="02020603050405020304" pitchFamily="18" charset="0"/>
                <a:cs typeface="Times New Roman" panose="02020603050405020304" pitchFamily="18" charset="0"/>
              </a:rPr>
              <a:t>ɛ</a:t>
            </a:r>
            <a:r>
              <a:rPr kumimoji="0" lang="en-US" sz="3200" b="0" i="0" u="none" strike="noStrike" kern="1200" cap="none" spc="0" normalizeH="0" baseline="-25000" noProof="0" dirty="0">
                <a:ln>
                  <a:noFill/>
                </a:ln>
                <a:solidFill>
                  <a:prstClr val="black"/>
                </a:solidFill>
                <a:effectLst/>
                <a:uLnTx/>
                <a:uFillTx/>
                <a:ea typeface="+mn-ea"/>
                <a:cs typeface="Times New Roman" panose="02020603050405020304" pitchFamily="18" charset="0"/>
              </a:rPr>
              <a:t> </a:t>
            </a:r>
            <a:r>
              <a:rPr kumimoji="0" lang="en-US" sz="3200" b="0" i="1" u="none" strike="noStrike" kern="1200" cap="none" spc="0" normalizeH="0" baseline="-25000" noProof="0" dirty="0">
                <a:ln>
                  <a:noFill/>
                </a:ln>
                <a:solidFill>
                  <a:prstClr val="black"/>
                </a:solidFill>
                <a:effectLst/>
                <a:uLnTx/>
                <a:uFillTx/>
                <a:ea typeface="+mn-ea"/>
                <a:cs typeface="Times New Roman" panose="02020603050405020304" pitchFamily="18" charset="0"/>
              </a:rPr>
              <a:t>S</a:t>
            </a: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a:t>
            </a:r>
            <a:r>
              <a:rPr lang="en-US" sz="3200" i="1" dirty="0">
                <a:solidFill>
                  <a:prstClr val="black"/>
                </a:solidFill>
                <a:cs typeface="Times New Roman" panose="02020603050405020304" pitchFamily="18" charset="0"/>
              </a:rPr>
              <a:t>b</a:t>
            </a:r>
            <a:r>
              <a:rPr kumimoji="0" lang="en-US" sz="3200" b="0" i="1" u="none" strike="noStrike" kern="1200" cap="none" spc="0" normalizeH="0" baseline="-25000" noProof="0" dirty="0" err="1">
                <a:ln>
                  <a:noFill/>
                </a:ln>
                <a:solidFill>
                  <a:prstClr val="black"/>
                </a:solidFill>
                <a:effectLst/>
                <a:uLnTx/>
                <a:uFillTx/>
                <a:ea typeface="+mn-ea"/>
                <a:cs typeface="Times New Roman" panose="02020603050405020304" pitchFamily="18" charset="0"/>
              </a:rPr>
              <a:t>i</a:t>
            </a:r>
            <a:r>
              <a:rPr kumimoji="0" lang="en-US" sz="3200" b="0" u="none" strike="noStrike" kern="1200" cap="none" spc="0" normalizeH="0" noProof="0" dirty="0">
                <a:ln>
                  <a:noFill/>
                </a:ln>
                <a:solidFill>
                  <a:prstClr val="black"/>
                </a:solidFill>
                <a:effectLst/>
                <a:uLnTx/>
                <a:uFillTx/>
                <a:ea typeface="+mn-ea"/>
                <a:cs typeface="Times New Roman" panose="02020603050405020304" pitchFamily="18" charset="0"/>
              </a:rPr>
              <a:t>),  and the bit  1  </a:t>
            </a:r>
            <a:r>
              <a:rPr lang="en-US" sz="3200" dirty="0">
                <a:solidFill>
                  <a:prstClr val="black"/>
                </a:solidFill>
                <a:cs typeface="Times New Roman" panose="02020603050405020304" pitchFamily="18" charset="0"/>
              </a:rPr>
              <a:t>is</a:t>
            </a:r>
            <a:r>
              <a:rPr kumimoji="0" lang="en-US" sz="3200" b="0" u="none" strike="noStrike" kern="1200" cap="none" spc="0" normalizeH="0" noProof="0" dirty="0">
                <a:ln>
                  <a:noFill/>
                </a:ln>
                <a:solidFill>
                  <a:prstClr val="black"/>
                </a:solidFill>
                <a:effectLst/>
                <a:uLnTx/>
                <a:uFillTx/>
                <a:ea typeface="+mn-ea"/>
                <a:cs typeface="Times New Roman" panose="02020603050405020304" pitchFamily="18" charset="0"/>
              </a:rPr>
              <a:t> encrypted as  </a:t>
            </a:r>
            <a:r>
              <a:rPr lang="en-US" sz="3200" dirty="0">
                <a:cs typeface="Times New Roman" panose="02020603050405020304" pitchFamily="18" charset="0"/>
              </a:rPr>
              <a:t> (</a:t>
            </a:r>
            <a:r>
              <a:rPr kumimoji="0" lang="el-GR"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a:t>
            </a:r>
            <a:r>
              <a:rPr kumimoji="0" lang="en-US" sz="3200" b="0" i="1" u="none" strike="noStrike" kern="1200" cap="none" spc="0" normalizeH="0" baseline="-25000" noProof="0" dirty="0" err="1">
                <a:ln>
                  <a:noFill/>
                </a:ln>
                <a:solidFill>
                  <a:prstClr val="black"/>
                </a:solidFill>
                <a:effectLst/>
                <a:uLnTx/>
                <a:uFillTx/>
                <a:ea typeface="+mn-ea"/>
                <a:cs typeface="Times New Roman" panose="02020603050405020304" pitchFamily="18" charset="0"/>
              </a:rPr>
              <a:t>i</a:t>
            </a:r>
            <a:r>
              <a:rPr kumimoji="0" lang="en-US" sz="3200" b="0" i="1" u="none" strike="noStrike" kern="1200" cap="none" spc="0" normalizeH="0" baseline="-25000" noProof="0" dirty="0">
                <a:ln>
                  <a:noFill/>
                </a:ln>
                <a:solidFill>
                  <a:prstClr val="black"/>
                </a:solidFill>
                <a:effectLst/>
                <a:uLnTx/>
                <a:uFillTx/>
                <a:ea typeface="+mn-ea"/>
                <a:cs typeface="Times New Roman" panose="02020603050405020304" pitchFamily="18" charset="0"/>
              </a:rPr>
              <a:t> </a:t>
            </a:r>
            <a:r>
              <a:rPr lang="el-GR" sz="3200" baseline="-25000" dirty="0">
                <a:solidFill>
                  <a:prstClr val="black"/>
                </a:solidFill>
                <a:latin typeface="Times New Roman" panose="02020603050405020304" pitchFamily="18" charset="0"/>
                <a:cs typeface="Times New Roman" panose="02020603050405020304" pitchFamily="18" charset="0"/>
              </a:rPr>
              <a:t>ɛ</a:t>
            </a:r>
            <a:r>
              <a:rPr kumimoji="0" lang="en-US" sz="3200" b="0" i="0" u="none" strike="noStrike" kern="1200" cap="none" spc="0" normalizeH="0" baseline="-25000" noProof="0" dirty="0">
                <a:ln>
                  <a:noFill/>
                </a:ln>
                <a:solidFill>
                  <a:prstClr val="black"/>
                </a:solidFill>
                <a:effectLst/>
                <a:uLnTx/>
                <a:uFillTx/>
                <a:ea typeface="+mn-ea"/>
                <a:cs typeface="Times New Roman" panose="02020603050405020304" pitchFamily="18" charset="0"/>
              </a:rPr>
              <a:t> </a:t>
            </a:r>
            <a:r>
              <a:rPr kumimoji="0" lang="en-US" sz="3200" b="0" i="1" u="none" strike="noStrike" kern="1200" cap="none" spc="0" normalizeH="0" baseline="-25000" noProof="0" dirty="0">
                <a:ln>
                  <a:noFill/>
                </a:ln>
                <a:solidFill>
                  <a:prstClr val="black"/>
                </a:solidFill>
                <a:effectLst/>
                <a:uLnTx/>
                <a:uFillTx/>
                <a:ea typeface="+mn-ea"/>
                <a:cs typeface="Times New Roman" panose="02020603050405020304" pitchFamily="18" charset="0"/>
              </a:rPr>
              <a:t>S</a:t>
            </a: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a:t>
            </a:r>
            <a:r>
              <a:rPr kumimoji="0" lang="en-US" sz="3200" b="1" u="none" strike="noStrike" kern="1200" cap="none" spc="0" normalizeH="0" baseline="0" noProof="0" dirty="0">
                <a:ln>
                  <a:noFill/>
                </a:ln>
                <a:solidFill>
                  <a:prstClr val="black"/>
                </a:solidFill>
                <a:effectLst/>
                <a:uLnTx/>
                <a:uFillTx/>
                <a:ea typeface="+mn-ea"/>
                <a:cs typeface="Times New Roman" panose="02020603050405020304" pitchFamily="18" charset="0"/>
              </a:rPr>
              <a:t>a</a:t>
            </a:r>
            <a:r>
              <a:rPr kumimoji="0" lang="en-US" sz="3200" b="0" i="1" u="none" strike="noStrike" kern="1200" cap="none" spc="0" normalizeH="0" baseline="-25000" noProof="0" dirty="0">
                <a:ln>
                  <a:noFill/>
                </a:ln>
                <a:solidFill>
                  <a:prstClr val="black"/>
                </a:solidFill>
                <a:effectLst/>
                <a:uLnTx/>
                <a:uFillTx/>
                <a:ea typeface="+mn-ea"/>
                <a:cs typeface="Times New Roman" panose="02020603050405020304" pitchFamily="18" charset="0"/>
              </a:rPr>
              <a:t>i </a:t>
            </a:r>
            <a:r>
              <a:rPr kumimoji="0" lang="en-US" sz="3200" b="0" i="1" u="none" strike="noStrike" kern="1200" cap="none" spc="0" normalizeH="0" baseline="0" noProof="0" dirty="0">
                <a:ln>
                  <a:noFill/>
                </a:ln>
                <a:solidFill>
                  <a:prstClr val="black"/>
                </a:solidFill>
                <a:effectLst/>
                <a:uLnTx/>
                <a:uFillTx/>
                <a:ea typeface="+mn-ea"/>
                <a:cs typeface="Times New Roman" panose="02020603050405020304" pitchFamily="18" charset="0"/>
              </a:rPr>
              <a:t>, </a:t>
            </a:r>
            <a:r>
              <a:rPr kumimoji="0" lang="en-US" sz="3200" b="0" u="none" strike="noStrike" kern="1200" cap="none" spc="0" normalizeH="0" baseline="0" noProof="0" dirty="0">
                <a:ln>
                  <a:noFill/>
                </a:ln>
                <a:solidFill>
                  <a:prstClr val="black"/>
                </a:solidFill>
                <a:effectLst/>
                <a:uLnTx/>
                <a:uFillTx/>
                <a:ea typeface="+mn-ea"/>
                <a:cs typeface="Times New Roman" panose="02020603050405020304" pitchFamily="18" charset="0"/>
              </a:rPr>
              <a:t>(</a:t>
            </a:r>
            <a:r>
              <a:rPr kumimoji="0" lang="en-US" sz="3200" b="0" i="1" u="none" strike="noStrike" kern="1200" cap="none" spc="0" normalizeH="0" baseline="0" noProof="0" dirty="0">
                <a:ln>
                  <a:noFill/>
                </a:ln>
                <a:solidFill>
                  <a:prstClr val="black"/>
                </a:solidFill>
                <a:effectLst/>
                <a:uLnTx/>
                <a:uFillTx/>
                <a:ea typeface="+mn-ea"/>
                <a:cs typeface="Times New Roman" panose="02020603050405020304" pitchFamily="18" charset="0"/>
              </a:rPr>
              <a:t>p </a:t>
            </a:r>
            <a:r>
              <a:rPr lang="en-US" sz="3200" i="1" dirty="0">
                <a:solidFill>
                  <a:prstClr val="black"/>
                </a:solidFill>
                <a:cs typeface="Times New Roman" panose="02020603050405020304" pitchFamily="18" charset="0"/>
              </a:rPr>
              <a:t>̶</a:t>
            </a:r>
            <a:r>
              <a:rPr kumimoji="0" lang="en-US" sz="3200" b="0" u="none" strike="noStrike" kern="1200" cap="none" spc="0" normalizeH="0" baseline="0" noProof="0" dirty="0">
                <a:ln>
                  <a:noFill/>
                </a:ln>
                <a:solidFill>
                  <a:prstClr val="black"/>
                </a:solidFill>
                <a:effectLst/>
                <a:uLnTx/>
                <a:uFillTx/>
                <a:ea typeface="+mn-ea"/>
                <a:cs typeface="Times New Roman" panose="02020603050405020304" pitchFamily="18" charset="0"/>
              </a:rPr>
              <a:t> 1)/2 + </a:t>
            </a:r>
            <a:r>
              <a:rPr kumimoji="0" lang="el-GR"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a:t>
            </a:r>
            <a:r>
              <a:rPr kumimoji="0" lang="en-US" sz="3200" b="0" i="1" u="none" strike="noStrike" kern="1200" cap="none" spc="0" normalizeH="0" baseline="-25000" noProof="0" dirty="0" err="1">
                <a:ln>
                  <a:noFill/>
                </a:ln>
                <a:solidFill>
                  <a:prstClr val="black"/>
                </a:solidFill>
                <a:effectLst/>
                <a:uLnTx/>
                <a:uFillTx/>
                <a:ea typeface="+mn-ea"/>
                <a:cs typeface="Times New Roman" panose="02020603050405020304" pitchFamily="18" charset="0"/>
              </a:rPr>
              <a:t>i</a:t>
            </a:r>
            <a:r>
              <a:rPr kumimoji="0" lang="en-US" sz="3200" b="0" i="1" u="none" strike="noStrike" kern="1200" cap="none" spc="0" normalizeH="0" baseline="-25000" noProof="0" dirty="0">
                <a:ln>
                  <a:noFill/>
                </a:ln>
                <a:solidFill>
                  <a:prstClr val="black"/>
                </a:solidFill>
                <a:effectLst/>
                <a:uLnTx/>
                <a:uFillTx/>
                <a:ea typeface="+mn-ea"/>
                <a:cs typeface="Times New Roman" panose="02020603050405020304" pitchFamily="18" charset="0"/>
              </a:rPr>
              <a:t> </a:t>
            </a:r>
            <a:r>
              <a:rPr lang="el-GR" sz="3200" baseline="-25000" dirty="0">
                <a:solidFill>
                  <a:prstClr val="black"/>
                </a:solidFill>
                <a:latin typeface="Times New Roman" panose="02020603050405020304" pitchFamily="18" charset="0"/>
                <a:cs typeface="Times New Roman" panose="02020603050405020304" pitchFamily="18" charset="0"/>
              </a:rPr>
              <a:t>ɛ</a:t>
            </a:r>
            <a:r>
              <a:rPr kumimoji="0" lang="en-US" sz="3200" b="0" i="0" u="none" strike="noStrike" kern="1200" cap="none" spc="0" normalizeH="0" baseline="-25000" noProof="0" dirty="0">
                <a:ln>
                  <a:noFill/>
                </a:ln>
                <a:solidFill>
                  <a:prstClr val="black"/>
                </a:solidFill>
                <a:effectLst/>
                <a:uLnTx/>
                <a:uFillTx/>
                <a:ea typeface="+mn-ea"/>
                <a:cs typeface="Times New Roman" panose="02020603050405020304" pitchFamily="18" charset="0"/>
              </a:rPr>
              <a:t> </a:t>
            </a:r>
            <a:r>
              <a:rPr kumimoji="0" lang="en-US" sz="3200" b="0" i="1" u="none" strike="noStrike" kern="1200" cap="none" spc="0" normalizeH="0" baseline="-25000" noProof="0" dirty="0">
                <a:ln>
                  <a:noFill/>
                </a:ln>
                <a:solidFill>
                  <a:prstClr val="black"/>
                </a:solidFill>
                <a:effectLst/>
                <a:uLnTx/>
                <a:uFillTx/>
                <a:ea typeface="+mn-ea"/>
                <a:cs typeface="Times New Roman" panose="02020603050405020304" pitchFamily="18" charset="0"/>
              </a:rPr>
              <a:t>S</a:t>
            </a: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a:t>
            </a:r>
            <a:r>
              <a:rPr kumimoji="0" lang="en-US" sz="3200" b="0" i="1" u="none" strike="noStrike" kern="1200" cap="none" spc="0" normalizeH="0" baseline="0" noProof="0" dirty="0">
                <a:ln>
                  <a:noFill/>
                </a:ln>
                <a:solidFill>
                  <a:prstClr val="black"/>
                </a:solidFill>
                <a:effectLst/>
                <a:uLnTx/>
                <a:uFillTx/>
                <a:ea typeface="+mn-ea"/>
                <a:cs typeface="Times New Roman" panose="02020603050405020304" pitchFamily="18" charset="0"/>
              </a:rPr>
              <a:t>b</a:t>
            </a:r>
            <a:r>
              <a:rPr kumimoji="0" lang="en-US" sz="3200" b="0" i="1" u="none" strike="noStrike" kern="1200" cap="none" spc="0" normalizeH="0" baseline="-25000" noProof="0" dirty="0">
                <a:ln>
                  <a:noFill/>
                </a:ln>
                <a:solidFill>
                  <a:prstClr val="black"/>
                </a:solidFill>
                <a:effectLst/>
                <a:uLnTx/>
                <a:uFillTx/>
                <a:ea typeface="+mn-ea"/>
                <a:cs typeface="Times New Roman" panose="02020603050405020304" pitchFamily="18" charset="0"/>
              </a:rPr>
              <a:t>i</a:t>
            </a:r>
            <a:r>
              <a:rPr kumimoji="0" lang="en-US" sz="3200" b="0" u="none" strike="noStrike" kern="1200" cap="none" spc="0" normalizeH="0" noProof="0" dirty="0">
                <a:ln>
                  <a:noFill/>
                </a:ln>
                <a:solidFill>
                  <a:prstClr val="black"/>
                </a:solidFill>
                <a:effectLst/>
                <a:uLnTx/>
                <a:uFillTx/>
                <a:ea typeface="+mn-ea"/>
                <a:cs typeface="Times New Roman" panose="02020603050405020304" pitchFamily="18" charset="0"/>
              </a:rPr>
              <a:t>).</a:t>
            </a:r>
          </a:p>
        </p:txBody>
      </p:sp>
    </p:spTree>
    <p:extLst>
      <p:ext uri="{BB962C8B-B14F-4D97-AF65-F5344CB8AC3E}">
        <p14:creationId xmlns:p14="http://schemas.microsoft.com/office/powerpoint/2010/main" val="38191258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1A999F-247B-C7F2-D207-C1637B580F08}"/>
              </a:ext>
            </a:extLst>
          </p:cNvPr>
          <p:cNvSpPr txBox="1"/>
          <p:nvPr/>
        </p:nvSpPr>
        <p:spPr>
          <a:xfrm>
            <a:off x="701336" y="745724"/>
            <a:ext cx="10173810" cy="4031873"/>
          </a:xfrm>
          <a:prstGeom prst="rect">
            <a:avLst/>
          </a:prstGeom>
          <a:noFill/>
        </p:spPr>
        <p:txBody>
          <a:bodyPr wrap="square" rtlCol="0">
            <a:spAutoFit/>
          </a:bodyPr>
          <a:lstStyle/>
          <a:p>
            <a:endParaRPr lang="en-US" sz="3200" dirty="0">
              <a:cs typeface="Times New Roman" panose="02020603050405020304" pitchFamily="18" charset="0"/>
            </a:endParaRPr>
          </a:p>
          <a:p>
            <a:r>
              <a:rPr lang="en-US" sz="3200" dirty="0">
                <a:cs typeface="Times New Roman" panose="02020603050405020304" pitchFamily="18" charset="0"/>
              </a:rPr>
              <a:t>● </a:t>
            </a:r>
            <a:r>
              <a:rPr lang="en-US" sz="3200" b="1" dirty="0">
                <a:cs typeface="Times New Roman" panose="02020603050405020304" pitchFamily="18" charset="0"/>
              </a:rPr>
              <a:t>to encrypt a bit</a:t>
            </a:r>
            <a:r>
              <a:rPr lang="en-US" sz="3200" dirty="0">
                <a:cs typeface="Times New Roman" panose="02020603050405020304" pitchFamily="18" charset="0"/>
              </a:rPr>
              <a:t>:  randomly choose a subset  </a:t>
            </a:r>
            <a:r>
              <a:rPr lang="en-US" sz="3200" i="1" dirty="0">
                <a:cs typeface="Times New Roman" panose="02020603050405020304" pitchFamily="18" charset="0"/>
              </a:rPr>
              <a:t>S</a:t>
            </a:r>
            <a:r>
              <a:rPr lang="en-US" sz="3200" dirty="0">
                <a:cs typeface="Times New Roman" panose="02020603050405020304" pitchFamily="18" charset="0"/>
              </a:rPr>
              <a:t>  in {1,…,</a:t>
            </a:r>
            <a:r>
              <a:rPr lang="en-US" sz="3200" i="1" dirty="0">
                <a:cs typeface="Times New Roman" panose="02020603050405020304" pitchFamily="18" charset="0"/>
              </a:rPr>
              <a:t>m</a:t>
            </a:r>
            <a:r>
              <a:rPr lang="en-US" sz="3200" dirty="0">
                <a:cs typeface="Times New Roman" panose="02020603050405020304" pitchFamily="18" charset="0"/>
              </a:rPr>
              <a:t>}; the bit  0  is encrypted as  (</a:t>
            </a:r>
            <a:r>
              <a:rPr lang="el-GR" sz="3200" dirty="0">
                <a:cs typeface="Times New Roman" panose="02020603050405020304" pitchFamily="18" charset="0"/>
              </a:rPr>
              <a:t>∑</a:t>
            </a:r>
            <a:r>
              <a:rPr lang="en-US" sz="3200" i="1" baseline="-25000" dirty="0" err="1">
                <a:cs typeface="Times New Roman" panose="02020603050405020304" pitchFamily="18" charset="0"/>
              </a:rPr>
              <a:t>i</a:t>
            </a:r>
            <a:r>
              <a:rPr lang="en-US" sz="3200" baseline="-25000" dirty="0">
                <a:cs typeface="Times New Roman" panose="02020603050405020304" pitchFamily="18" charset="0"/>
              </a:rPr>
              <a:t> </a:t>
            </a:r>
            <a:r>
              <a:rPr lang="en-US" sz="3200" baseline="-25000" dirty="0">
                <a:latin typeface="Times New Roman" panose="02020603050405020304" pitchFamily="18" charset="0"/>
                <a:cs typeface="Times New Roman" panose="02020603050405020304" pitchFamily="18" charset="0"/>
              </a:rPr>
              <a:t>ɛ </a:t>
            </a:r>
            <a:r>
              <a:rPr lang="en-US" sz="3200" i="1" baseline="-25000" dirty="0">
                <a:latin typeface="Times New Roman" panose="02020603050405020304" pitchFamily="18" charset="0"/>
                <a:cs typeface="Times New Roman" panose="02020603050405020304" pitchFamily="18" charset="0"/>
              </a:rPr>
              <a:t>S </a:t>
            </a:r>
            <a:r>
              <a:rPr lang="en-US" sz="3200" b="1" dirty="0">
                <a:cs typeface="Times New Roman" panose="02020603050405020304" pitchFamily="18" charset="0"/>
              </a:rPr>
              <a:t>a</a:t>
            </a:r>
            <a:r>
              <a:rPr lang="en-US" sz="3200" i="1" baseline="-25000" dirty="0">
                <a:cs typeface="Times New Roman" panose="02020603050405020304" pitchFamily="18" charset="0"/>
              </a:rPr>
              <a:t>i </a:t>
            </a:r>
            <a:r>
              <a:rPr lang="en-US" sz="3200" i="1" dirty="0">
                <a:cs typeface="Times New Roman" panose="02020603050405020304" pitchFamily="18" charset="0"/>
              </a:rPr>
              <a:t>, </a:t>
            </a:r>
            <a:r>
              <a:rPr kumimoji="0" lang="el-GR"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a:t>
            </a:r>
            <a:r>
              <a:rPr kumimoji="0" lang="en-US" sz="3200" b="0" i="1" u="none" strike="noStrike" kern="1200" cap="none" spc="0" normalizeH="0" baseline="-25000" noProof="0" dirty="0" err="1">
                <a:ln>
                  <a:noFill/>
                </a:ln>
                <a:solidFill>
                  <a:prstClr val="black"/>
                </a:solidFill>
                <a:effectLst/>
                <a:uLnTx/>
                <a:uFillTx/>
                <a:ea typeface="+mn-ea"/>
                <a:cs typeface="Times New Roman" panose="02020603050405020304" pitchFamily="18" charset="0"/>
              </a:rPr>
              <a:t>i</a:t>
            </a:r>
            <a:r>
              <a:rPr kumimoji="0" lang="en-US" sz="3200" b="0" i="1" u="none" strike="noStrike" kern="1200" cap="none" spc="0" normalizeH="0" baseline="-25000" noProof="0" dirty="0">
                <a:ln>
                  <a:noFill/>
                </a:ln>
                <a:solidFill>
                  <a:prstClr val="black"/>
                </a:solidFill>
                <a:effectLst/>
                <a:uLnTx/>
                <a:uFillTx/>
                <a:ea typeface="+mn-ea"/>
                <a:cs typeface="Times New Roman" panose="02020603050405020304" pitchFamily="18" charset="0"/>
              </a:rPr>
              <a:t> </a:t>
            </a:r>
            <a:r>
              <a:rPr lang="el-GR" sz="3200" baseline="-25000" dirty="0">
                <a:solidFill>
                  <a:prstClr val="black"/>
                </a:solidFill>
                <a:latin typeface="Times New Roman" panose="02020603050405020304" pitchFamily="18" charset="0"/>
                <a:cs typeface="Times New Roman" panose="02020603050405020304" pitchFamily="18" charset="0"/>
              </a:rPr>
              <a:t>ɛ</a:t>
            </a:r>
            <a:r>
              <a:rPr kumimoji="0" lang="en-US" sz="3200" b="0" i="0" u="none" strike="noStrike" kern="1200" cap="none" spc="0" normalizeH="0" baseline="-25000" noProof="0" dirty="0">
                <a:ln>
                  <a:noFill/>
                </a:ln>
                <a:solidFill>
                  <a:prstClr val="black"/>
                </a:solidFill>
                <a:effectLst/>
                <a:uLnTx/>
                <a:uFillTx/>
                <a:ea typeface="+mn-ea"/>
                <a:cs typeface="Times New Roman" panose="02020603050405020304" pitchFamily="18" charset="0"/>
              </a:rPr>
              <a:t> </a:t>
            </a:r>
            <a:r>
              <a:rPr kumimoji="0" lang="en-US" sz="3200" b="0" i="1" u="none" strike="noStrike" kern="1200" cap="none" spc="0" normalizeH="0" baseline="-25000" noProof="0" dirty="0">
                <a:ln>
                  <a:noFill/>
                </a:ln>
                <a:solidFill>
                  <a:prstClr val="black"/>
                </a:solidFill>
                <a:effectLst/>
                <a:uLnTx/>
                <a:uFillTx/>
                <a:ea typeface="+mn-ea"/>
                <a:cs typeface="Times New Roman" panose="02020603050405020304" pitchFamily="18" charset="0"/>
              </a:rPr>
              <a:t>S</a:t>
            </a: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a:t>
            </a:r>
            <a:r>
              <a:rPr lang="en-US" sz="3200" i="1" dirty="0">
                <a:solidFill>
                  <a:prstClr val="black"/>
                </a:solidFill>
                <a:cs typeface="Times New Roman" panose="02020603050405020304" pitchFamily="18" charset="0"/>
              </a:rPr>
              <a:t>b</a:t>
            </a:r>
            <a:r>
              <a:rPr kumimoji="0" lang="en-US" sz="3200" b="0" i="1" u="none" strike="noStrike" kern="1200" cap="none" spc="0" normalizeH="0" baseline="-25000" noProof="0" dirty="0" err="1">
                <a:ln>
                  <a:noFill/>
                </a:ln>
                <a:solidFill>
                  <a:prstClr val="black"/>
                </a:solidFill>
                <a:effectLst/>
                <a:uLnTx/>
                <a:uFillTx/>
                <a:ea typeface="+mn-ea"/>
                <a:cs typeface="Times New Roman" panose="02020603050405020304" pitchFamily="18" charset="0"/>
              </a:rPr>
              <a:t>i</a:t>
            </a:r>
            <a:r>
              <a:rPr kumimoji="0" lang="en-US" sz="3200" b="0" u="none" strike="noStrike" kern="1200" cap="none" spc="0" normalizeH="0" noProof="0" dirty="0">
                <a:ln>
                  <a:noFill/>
                </a:ln>
                <a:solidFill>
                  <a:prstClr val="black"/>
                </a:solidFill>
                <a:effectLst/>
                <a:uLnTx/>
                <a:uFillTx/>
                <a:ea typeface="+mn-ea"/>
                <a:cs typeface="Times New Roman" panose="02020603050405020304" pitchFamily="18" charset="0"/>
              </a:rPr>
              <a:t>),  and the bit  1  </a:t>
            </a:r>
            <a:r>
              <a:rPr lang="en-US" sz="3200" dirty="0">
                <a:solidFill>
                  <a:prstClr val="black"/>
                </a:solidFill>
                <a:cs typeface="Times New Roman" panose="02020603050405020304" pitchFamily="18" charset="0"/>
              </a:rPr>
              <a:t>is</a:t>
            </a:r>
            <a:r>
              <a:rPr kumimoji="0" lang="en-US" sz="3200" b="0" u="none" strike="noStrike" kern="1200" cap="none" spc="0" normalizeH="0" noProof="0" dirty="0">
                <a:ln>
                  <a:noFill/>
                </a:ln>
                <a:solidFill>
                  <a:prstClr val="black"/>
                </a:solidFill>
                <a:effectLst/>
                <a:uLnTx/>
                <a:uFillTx/>
                <a:ea typeface="+mn-ea"/>
                <a:cs typeface="Times New Roman" panose="02020603050405020304" pitchFamily="18" charset="0"/>
              </a:rPr>
              <a:t> encrypted as  </a:t>
            </a:r>
            <a:r>
              <a:rPr lang="en-US" sz="3200" dirty="0">
                <a:cs typeface="Times New Roman" panose="02020603050405020304" pitchFamily="18" charset="0"/>
              </a:rPr>
              <a:t> (</a:t>
            </a:r>
            <a:r>
              <a:rPr kumimoji="0" lang="el-GR"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a:t>
            </a:r>
            <a:r>
              <a:rPr kumimoji="0" lang="en-US" sz="3200" b="0" i="1" u="none" strike="noStrike" kern="1200" cap="none" spc="0" normalizeH="0" baseline="-25000" noProof="0" dirty="0" err="1">
                <a:ln>
                  <a:noFill/>
                </a:ln>
                <a:solidFill>
                  <a:prstClr val="black"/>
                </a:solidFill>
                <a:effectLst/>
                <a:uLnTx/>
                <a:uFillTx/>
                <a:ea typeface="+mn-ea"/>
                <a:cs typeface="Times New Roman" panose="02020603050405020304" pitchFamily="18" charset="0"/>
              </a:rPr>
              <a:t>i</a:t>
            </a:r>
            <a:r>
              <a:rPr kumimoji="0" lang="en-US" sz="3200" b="0" i="1" u="none" strike="noStrike" kern="1200" cap="none" spc="0" normalizeH="0" baseline="-25000" noProof="0" dirty="0">
                <a:ln>
                  <a:noFill/>
                </a:ln>
                <a:solidFill>
                  <a:prstClr val="black"/>
                </a:solidFill>
                <a:effectLst/>
                <a:uLnTx/>
                <a:uFillTx/>
                <a:ea typeface="+mn-ea"/>
                <a:cs typeface="Times New Roman" panose="02020603050405020304" pitchFamily="18" charset="0"/>
              </a:rPr>
              <a:t> </a:t>
            </a:r>
            <a:r>
              <a:rPr lang="el-GR" sz="3200" baseline="-25000" dirty="0">
                <a:solidFill>
                  <a:prstClr val="black"/>
                </a:solidFill>
                <a:latin typeface="Times New Roman" panose="02020603050405020304" pitchFamily="18" charset="0"/>
                <a:cs typeface="Times New Roman" panose="02020603050405020304" pitchFamily="18" charset="0"/>
              </a:rPr>
              <a:t>ɛ</a:t>
            </a:r>
            <a:r>
              <a:rPr kumimoji="0" lang="en-US" sz="3200" b="0" i="0" u="none" strike="noStrike" kern="1200" cap="none" spc="0" normalizeH="0" baseline="-25000" noProof="0" dirty="0">
                <a:ln>
                  <a:noFill/>
                </a:ln>
                <a:solidFill>
                  <a:prstClr val="black"/>
                </a:solidFill>
                <a:effectLst/>
                <a:uLnTx/>
                <a:uFillTx/>
                <a:ea typeface="+mn-ea"/>
                <a:cs typeface="Times New Roman" panose="02020603050405020304" pitchFamily="18" charset="0"/>
              </a:rPr>
              <a:t> </a:t>
            </a:r>
            <a:r>
              <a:rPr kumimoji="0" lang="en-US" sz="3200" b="0" i="1" u="none" strike="noStrike" kern="1200" cap="none" spc="0" normalizeH="0" baseline="-25000" noProof="0" dirty="0">
                <a:ln>
                  <a:noFill/>
                </a:ln>
                <a:solidFill>
                  <a:prstClr val="black"/>
                </a:solidFill>
                <a:effectLst/>
                <a:uLnTx/>
                <a:uFillTx/>
                <a:ea typeface="+mn-ea"/>
                <a:cs typeface="Times New Roman" panose="02020603050405020304" pitchFamily="18" charset="0"/>
              </a:rPr>
              <a:t>S</a:t>
            </a: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a:t>
            </a:r>
            <a:r>
              <a:rPr kumimoji="0" lang="en-US" sz="3200" b="1" u="none" strike="noStrike" kern="1200" cap="none" spc="0" normalizeH="0" baseline="0" noProof="0" dirty="0">
                <a:ln>
                  <a:noFill/>
                </a:ln>
                <a:solidFill>
                  <a:prstClr val="black"/>
                </a:solidFill>
                <a:effectLst/>
                <a:uLnTx/>
                <a:uFillTx/>
                <a:ea typeface="+mn-ea"/>
                <a:cs typeface="Times New Roman" panose="02020603050405020304" pitchFamily="18" charset="0"/>
              </a:rPr>
              <a:t>a</a:t>
            </a:r>
            <a:r>
              <a:rPr kumimoji="0" lang="en-US" sz="3200" b="0" i="1" u="none" strike="noStrike" kern="1200" cap="none" spc="0" normalizeH="0" baseline="-25000" noProof="0" dirty="0">
                <a:ln>
                  <a:noFill/>
                </a:ln>
                <a:solidFill>
                  <a:prstClr val="black"/>
                </a:solidFill>
                <a:effectLst/>
                <a:uLnTx/>
                <a:uFillTx/>
                <a:ea typeface="+mn-ea"/>
                <a:cs typeface="Times New Roman" panose="02020603050405020304" pitchFamily="18" charset="0"/>
              </a:rPr>
              <a:t>i </a:t>
            </a:r>
            <a:r>
              <a:rPr kumimoji="0" lang="en-US" sz="3200" b="0" i="1" u="none" strike="noStrike" kern="1200" cap="none" spc="0" normalizeH="0" baseline="0" noProof="0" dirty="0">
                <a:ln>
                  <a:noFill/>
                </a:ln>
                <a:solidFill>
                  <a:prstClr val="black"/>
                </a:solidFill>
                <a:effectLst/>
                <a:uLnTx/>
                <a:uFillTx/>
                <a:ea typeface="+mn-ea"/>
                <a:cs typeface="Times New Roman" panose="02020603050405020304" pitchFamily="18" charset="0"/>
              </a:rPr>
              <a:t>, </a:t>
            </a:r>
            <a:r>
              <a:rPr kumimoji="0" lang="en-US" sz="3200" b="0" u="none" strike="noStrike" kern="1200" cap="none" spc="0" normalizeH="0" baseline="0" noProof="0" dirty="0">
                <a:ln>
                  <a:noFill/>
                </a:ln>
                <a:solidFill>
                  <a:prstClr val="black"/>
                </a:solidFill>
                <a:effectLst/>
                <a:uLnTx/>
                <a:uFillTx/>
                <a:ea typeface="+mn-ea"/>
                <a:cs typeface="Times New Roman" panose="02020603050405020304" pitchFamily="18" charset="0"/>
              </a:rPr>
              <a:t>(</a:t>
            </a:r>
            <a:r>
              <a:rPr kumimoji="0" lang="en-US" sz="3200" b="0" i="1" u="none" strike="noStrike" kern="1200" cap="none" spc="0" normalizeH="0" baseline="0" noProof="0" dirty="0">
                <a:ln>
                  <a:noFill/>
                </a:ln>
                <a:solidFill>
                  <a:prstClr val="black"/>
                </a:solidFill>
                <a:effectLst/>
                <a:uLnTx/>
                <a:uFillTx/>
                <a:ea typeface="+mn-ea"/>
                <a:cs typeface="Times New Roman" panose="02020603050405020304" pitchFamily="18" charset="0"/>
              </a:rPr>
              <a:t>p </a:t>
            </a:r>
            <a:r>
              <a:rPr lang="en-US" sz="3200" i="1" dirty="0">
                <a:solidFill>
                  <a:prstClr val="black"/>
                </a:solidFill>
                <a:cs typeface="Times New Roman" panose="02020603050405020304" pitchFamily="18" charset="0"/>
              </a:rPr>
              <a:t>̶</a:t>
            </a:r>
            <a:r>
              <a:rPr kumimoji="0" lang="en-US" sz="3200" b="0" u="none" strike="noStrike" kern="1200" cap="none" spc="0" normalizeH="0" baseline="0" noProof="0" dirty="0">
                <a:ln>
                  <a:noFill/>
                </a:ln>
                <a:solidFill>
                  <a:prstClr val="black"/>
                </a:solidFill>
                <a:effectLst/>
                <a:uLnTx/>
                <a:uFillTx/>
                <a:ea typeface="+mn-ea"/>
                <a:cs typeface="Times New Roman" panose="02020603050405020304" pitchFamily="18" charset="0"/>
              </a:rPr>
              <a:t> 1)/2 + </a:t>
            </a:r>
            <a:r>
              <a:rPr kumimoji="0" lang="el-GR"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a:t>
            </a:r>
            <a:r>
              <a:rPr kumimoji="0" lang="en-US" sz="3200" b="0" i="1" u="none" strike="noStrike" kern="1200" cap="none" spc="0" normalizeH="0" baseline="-25000" noProof="0" dirty="0" err="1">
                <a:ln>
                  <a:noFill/>
                </a:ln>
                <a:solidFill>
                  <a:prstClr val="black"/>
                </a:solidFill>
                <a:effectLst/>
                <a:uLnTx/>
                <a:uFillTx/>
                <a:ea typeface="+mn-ea"/>
                <a:cs typeface="Times New Roman" panose="02020603050405020304" pitchFamily="18" charset="0"/>
              </a:rPr>
              <a:t>i</a:t>
            </a:r>
            <a:r>
              <a:rPr kumimoji="0" lang="en-US" sz="3200" b="0" i="1" u="none" strike="noStrike" kern="1200" cap="none" spc="0" normalizeH="0" baseline="-25000" noProof="0" dirty="0">
                <a:ln>
                  <a:noFill/>
                </a:ln>
                <a:solidFill>
                  <a:prstClr val="black"/>
                </a:solidFill>
                <a:effectLst/>
                <a:uLnTx/>
                <a:uFillTx/>
                <a:ea typeface="+mn-ea"/>
                <a:cs typeface="Times New Roman" panose="02020603050405020304" pitchFamily="18" charset="0"/>
              </a:rPr>
              <a:t> </a:t>
            </a:r>
            <a:r>
              <a:rPr lang="el-GR" sz="3200" baseline="-25000" dirty="0">
                <a:solidFill>
                  <a:prstClr val="black"/>
                </a:solidFill>
                <a:latin typeface="Times New Roman" panose="02020603050405020304" pitchFamily="18" charset="0"/>
                <a:cs typeface="Times New Roman" panose="02020603050405020304" pitchFamily="18" charset="0"/>
              </a:rPr>
              <a:t>ɛ</a:t>
            </a:r>
            <a:r>
              <a:rPr kumimoji="0" lang="en-US" sz="3200" b="0" i="0" u="none" strike="noStrike" kern="1200" cap="none" spc="0" normalizeH="0" baseline="-25000" noProof="0" dirty="0">
                <a:ln>
                  <a:noFill/>
                </a:ln>
                <a:solidFill>
                  <a:prstClr val="black"/>
                </a:solidFill>
                <a:effectLst/>
                <a:uLnTx/>
                <a:uFillTx/>
                <a:ea typeface="+mn-ea"/>
                <a:cs typeface="Times New Roman" panose="02020603050405020304" pitchFamily="18" charset="0"/>
              </a:rPr>
              <a:t> </a:t>
            </a:r>
            <a:r>
              <a:rPr kumimoji="0" lang="en-US" sz="3200" b="0" i="1" u="none" strike="noStrike" kern="1200" cap="none" spc="0" normalizeH="0" baseline="-25000" noProof="0" dirty="0">
                <a:ln>
                  <a:noFill/>
                </a:ln>
                <a:solidFill>
                  <a:prstClr val="black"/>
                </a:solidFill>
                <a:effectLst/>
                <a:uLnTx/>
                <a:uFillTx/>
                <a:ea typeface="+mn-ea"/>
                <a:cs typeface="Times New Roman" panose="02020603050405020304" pitchFamily="18" charset="0"/>
              </a:rPr>
              <a:t>S</a:t>
            </a: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a:t>
            </a:r>
            <a:r>
              <a:rPr kumimoji="0" lang="en-US" sz="3200" b="0" i="1" u="none" strike="noStrike" kern="1200" cap="none" spc="0" normalizeH="0" baseline="0" noProof="0" dirty="0">
                <a:ln>
                  <a:noFill/>
                </a:ln>
                <a:solidFill>
                  <a:prstClr val="black"/>
                </a:solidFill>
                <a:effectLst/>
                <a:uLnTx/>
                <a:uFillTx/>
                <a:ea typeface="+mn-ea"/>
                <a:cs typeface="Times New Roman" panose="02020603050405020304" pitchFamily="18" charset="0"/>
              </a:rPr>
              <a:t>b</a:t>
            </a:r>
            <a:r>
              <a:rPr kumimoji="0" lang="en-US" sz="3200" b="0" i="1" u="none" strike="noStrike" kern="1200" cap="none" spc="0" normalizeH="0" baseline="-25000" noProof="0" dirty="0">
                <a:ln>
                  <a:noFill/>
                </a:ln>
                <a:solidFill>
                  <a:prstClr val="black"/>
                </a:solidFill>
                <a:effectLst/>
                <a:uLnTx/>
                <a:uFillTx/>
                <a:ea typeface="+mn-ea"/>
                <a:cs typeface="Times New Roman" panose="02020603050405020304" pitchFamily="18" charset="0"/>
              </a:rPr>
              <a:t>i</a:t>
            </a:r>
            <a:r>
              <a:rPr kumimoji="0" lang="en-US" sz="3200" b="0" u="none" strike="noStrike" kern="1200" cap="none" spc="0" normalizeH="0" noProof="0" dirty="0">
                <a:ln>
                  <a:noFill/>
                </a:ln>
                <a:solidFill>
                  <a:prstClr val="black"/>
                </a:solidFill>
                <a:effectLst/>
                <a:uLnTx/>
                <a:uFillTx/>
                <a:ea typeface="+mn-ea"/>
                <a:cs typeface="Times New Roman" panose="02020603050405020304" pitchFamily="18" charset="0"/>
              </a:rPr>
              <a:t>).</a:t>
            </a:r>
          </a:p>
          <a:p>
            <a:endParaRPr kumimoji="0" lang="en-US" sz="3200" b="0" u="none" strike="noStrike" kern="1200" cap="none" spc="0" normalizeH="0" noProof="0" dirty="0">
              <a:ln>
                <a:noFill/>
              </a:ln>
              <a:solidFill>
                <a:prstClr val="black"/>
              </a:solidFill>
              <a:effectLst/>
              <a:uLnTx/>
              <a:uFillTx/>
              <a:ea typeface="+mn-ea"/>
              <a:cs typeface="Times New Roman" panose="02020603050405020304" pitchFamily="18" charset="0"/>
            </a:endParaRPr>
          </a:p>
          <a:p>
            <a:r>
              <a:rPr lang="en-US" sz="3200" dirty="0">
                <a:solidFill>
                  <a:prstClr val="black"/>
                </a:solidFill>
                <a:cs typeface="Times New Roman" panose="02020603050405020304" pitchFamily="18" charset="0"/>
              </a:rPr>
              <a:t>● </a:t>
            </a:r>
            <a:r>
              <a:rPr lang="en-US" sz="3200" b="1" dirty="0">
                <a:solidFill>
                  <a:prstClr val="black"/>
                </a:solidFill>
                <a:cs typeface="Times New Roman" panose="02020603050405020304" pitchFamily="18" charset="0"/>
              </a:rPr>
              <a:t>to decrypt</a:t>
            </a:r>
            <a:r>
              <a:rPr lang="en-US" sz="3200" dirty="0">
                <a:solidFill>
                  <a:prstClr val="black"/>
                </a:solidFill>
                <a:cs typeface="Times New Roman" panose="02020603050405020304" pitchFamily="18" charset="0"/>
              </a:rPr>
              <a:t>:  (</a:t>
            </a:r>
            <a:r>
              <a:rPr lang="en-US" sz="3200" b="1" dirty="0">
                <a:solidFill>
                  <a:prstClr val="black"/>
                </a:solidFill>
                <a:cs typeface="Times New Roman" panose="02020603050405020304" pitchFamily="18" charset="0"/>
              </a:rPr>
              <a:t>a</a:t>
            </a:r>
            <a:r>
              <a:rPr lang="en-US" sz="3200" dirty="0">
                <a:solidFill>
                  <a:prstClr val="black"/>
                </a:solidFill>
                <a:cs typeface="Times New Roman" panose="02020603050405020304" pitchFamily="18" charset="0"/>
              </a:rPr>
              <a:t>, </a:t>
            </a:r>
            <a:r>
              <a:rPr lang="en-US" sz="3200" i="1" dirty="0">
                <a:solidFill>
                  <a:prstClr val="black"/>
                </a:solidFill>
                <a:cs typeface="Times New Roman" panose="02020603050405020304" pitchFamily="18" charset="0"/>
              </a:rPr>
              <a:t>b</a:t>
            </a:r>
            <a:r>
              <a:rPr lang="en-US" sz="3200" dirty="0">
                <a:solidFill>
                  <a:prstClr val="black"/>
                </a:solidFill>
                <a:cs typeface="Times New Roman" panose="02020603050405020304" pitchFamily="18" charset="0"/>
              </a:rPr>
              <a:t>)  decrypts to the bit  0  if the difference  </a:t>
            </a:r>
            <a:r>
              <a:rPr lang="en-US" sz="3200" i="1" dirty="0">
                <a:solidFill>
                  <a:prstClr val="black"/>
                </a:solidFill>
                <a:cs typeface="Times New Roman" panose="02020603050405020304" pitchFamily="18" charset="0"/>
              </a:rPr>
              <a:t>b</a:t>
            </a:r>
            <a:r>
              <a:rPr lang="en-US" sz="3200" dirty="0">
                <a:solidFill>
                  <a:prstClr val="black"/>
                </a:solidFill>
                <a:cs typeface="Times New Roman" panose="02020603050405020304" pitchFamily="18" charset="0"/>
              </a:rPr>
              <a:t>  ̶  &lt;</a:t>
            </a:r>
            <a:r>
              <a:rPr lang="en-US" sz="3200" b="1" dirty="0">
                <a:solidFill>
                  <a:prstClr val="black"/>
                </a:solidFill>
                <a:cs typeface="Times New Roman" panose="02020603050405020304" pitchFamily="18" charset="0"/>
              </a:rPr>
              <a:t>a</a:t>
            </a:r>
            <a:r>
              <a:rPr lang="en-US" sz="3200" dirty="0">
                <a:solidFill>
                  <a:prstClr val="black"/>
                </a:solidFill>
                <a:cs typeface="Times New Roman" panose="02020603050405020304" pitchFamily="18" charset="0"/>
              </a:rPr>
              <a:t>, </a:t>
            </a:r>
            <a:r>
              <a:rPr lang="en-US" sz="3200" b="1" dirty="0">
                <a:solidFill>
                  <a:prstClr val="black"/>
                </a:solidFill>
                <a:cs typeface="Times New Roman" panose="02020603050405020304" pitchFamily="18" charset="0"/>
              </a:rPr>
              <a:t>s</a:t>
            </a:r>
            <a:r>
              <a:rPr lang="en-US" sz="3200" dirty="0">
                <a:solidFill>
                  <a:prstClr val="black"/>
                </a:solidFill>
                <a:cs typeface="Times New Roman" panose="02020603050405020304" pitchFamily="18" charset="0"/>
              </a:rPr>
              <a:t>&gt;  modulo  </a:t>
            </a:r>
            <a:r>
              <a:rPr lang="en-US" sz="3200" i="1" dirty="0">
                <a:solidFill>
                  <a:prstClr val="black"/>
                </a:solidFill>
                <a:cs typeface="Times New Roman" panose="02020603050405020304" pitchFamily="18" charset="0"/>
              </a:rPr>
              <a:t>p  </a:t>
            </a:r>
            <a:r>
              <a:rPr lang="en-US" sz="3200" dirty="0">
                <a:solidFill>
                  <a:prstClr val="black"/>
                </a:solidFill>
                <a:cs typeface="Times New Roman" panose="02020603050405020304" pitchFamily="18" charset="0"/>
              </a:rPr>
              <a:t>is closer to  0  than to  (</a:t>
            </a:r>
            <a:r>
              <a:rPr lang="en-US" sz="3200" i="1" dirty="0">
                <a:solidFill>
                  <a:prstClr val="black"/>
                </a:solidFill>
                <a:cs typeface="Times New Roman" panose="02020603050405020304" pitchFamily="18" charset="0"/>
              </a:rPr>
              <a:t>p</a:t>
            </a:r>
            <a:r>
              <a:rPr lang="en-US" sz="3200" dirty="0">
                <a:solidFill>
                  <a:prstClr val="black"/>
                </a:solidFill>
                <a:cs typeface="Times New Roman" panose="02020603050405020304" pitchFamily="18" charset="0"/>
              </a:rPr>
              <a:t> – 1)/2;  otherwise,  (</a:t>
            </a:r>
            <a:r>
              <a:rPr lang="en-US" sz="3200" b="1" dirty="0">
                <a:solidFill>
                  <a:prstClr val="black"/>
                </a:solidFill>
                <a:cs typeface="Times New Roman" panose="02020603050405020304" pitchFamily="18" charset="0"/>
              </a:rPr>
              <a:t>a</a:t>
            </a:r>
            <a:r>
              <a:rPr lang="en-US" sz="3200" dirty="0">
                <a:solidFill>
                  <a:prstClr val="black"/>
                </a:solidFill>
                <a:cs typeface="Times New Roman" panose="02020603050405020304" pitchFamily="18" charset="0"/>
              </a:rPr>
              <a:t>, </a:t>
            </a:r>
            <a:r>
              <a:rPr lang="en-US" sz="3200" i="1" dirty="0">
                <a:solidFill>
                  <a:prstClr val="black"/>
                </a:solidFill>
                <a:cs typeface="Times New Roman" panose="02020603050405020304" pitchFamily="18" charset="0"/>
              </a:rPr>
              <a:t>b</a:t>
            </a:r>
            <a:r>
              <a:rPr lang="en-US" sz="3200" dirty="0">
                <a:solidFill>
                  <a:prstClr val="black"/>
                </a:solidFill>
                <a:cs typeface="Times New Roman" panose="02020603050405020304" pitchFamily="18" charset="0"/>
              </a:rPr>
              <a:t>)  decrypts to the bit  1.</a:t>
            </a:r>
            <a:endParaRPr lang="en-US" sz="3200" dirty="0"/>
          </a:p>
        </p:txBody>
      </p:sp>
    </p:spTree>
    <p:extLst>
      <p:ext uri="{BB962C8B-B14F-4D97-AF65-F5344CB8AC3E}">
        <p14:creationId xmlns:p14="http://schemas.microsoft.com/office/powerpoint/2010/main" val="28534502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67215B-5018-26DE-0C27-435F52C05AFF}"/>
              </a:ext>
            </a:extLst>
          </p:cNvPr>
          <p:cNvSpPr txBox="1"/>
          <p:nvPr/>
        </p:nvSpPr>
        <p:spPr>
          <a:xfrm>
            <a:off x="845680" y="506028"/>
            <a:ext cx="10491103" cy="1569660"/>
          </a:xfrm>
          <a:prstGeom prst="rect">
            <a:avLst/>
          </a:prstGeom>
          <a:noFill/>
        </p:spPr>
        <p:txBody>
          <a:bodyPr wrap="square" rtlCol="0">
            <a:spAutoFit/>
          </a:bodyPr>
          <a:lstStyle/>
          <a:p>
            <a:r>
              <a:rPr lang="en-US" sz="3200" dirty="0"/>
              <a:t>Both the integer factorization problem that RSA is based on and the elliptic curve discrete logarithm problem that ECC is based on have “stood the test of time.”</a:t>
            </a:r>
            <a:endParaRPr lang="en-US" sz="3200" dirty="0">
              <a:cs typeface="Times New Roman" panose="02020603050405020304" pitchFamily="18" charset="0"/>
            </a:endParaRPr>
          </a:p>
        </p:txBody>
      </p:sp>
    </p:spTree>
    <p:extLst>
      <p:ext uri="{BB962C8B-B14F-4D97-AF65-F5344CB8AC3E}">
        <p14:creationId xmlns:p14="http://schemas.microsoft.com/office/powerpoint/2010/main" val="22493541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67215B-5018-26DE-0C27-435F52C05AFF}"/>
              </a:ext>
            </a:extLst>
          </p:cNvPr>
          <p:cNvSpPr txBox="1"/>
          <p:nvPr/>
        </p:nvSpPr>
        <p:spPr>
          <a:xfrm>
            <a:off x="845680" y="506028"/>
            <a:ext cx="10491103" cy="3539430"/>
          </a:xfrm>
          <a:prstGeom prst="rect">
            <a:avLst/>
          </a:prstGeom>
          <a:noFill/>
        </p:spPr>
        <p:txBody>
          <a:bodyPr wrap="square" rtlCol="0">
            <a:spAutoFit/>
          </a:bodyPr>
          <a:lstStyle/>
          <a:p>
            <a:r>
              <a:rPr lang="en-US" sz="3200" dirty="0"/>
              <a:t>Both the integer factorization problem that RSA is based on and the elliptic curve discrete logarithm problem that ECC is based on have “stood the test of time.” That is, since the 1980s they have survived many attempts to find algorithms that will — within a reasonable amount of time — solve the cases of the problems that arise in cryptography.</a:t>
            </a:r>
          </a:p>
          <a:p>
            <a:endParaRPr lang="en-US" sz="3200" dirty="0">
              <a:cs typeface="Times New Roman" panose="02020603050405020304" pitchFamily="18" charset="0"/>
            </a:endParaRPr>
          </a:p>
        </p:txBody>
      </p:sp>
    </p:spTree>
    <p:extLst>
      <p:ext uri="{BB962C8B-B14F-4D97-AF65-F5344CB8AC3E}">
        <p14:creationId xmlns:p14="http://schemas.microsoft.com/office/powerpoint/2010/main" val="12201535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67215B-5018-26DE-0C27-435F52C05AFF}"/>
              </a:ext>
            </a:extLst>
          </p:cNvPr>
          <p:cNvSpPr txBox="1"/>
          <p:nvPr/>
        </p:nvSpPr>
        <p:spPr>
          <a:xfrm>
            <a:off x="845680" y="506028"/>
            <a:ext cx="10491103" cy="6018742"/>
          </a:xfrm>
          <a:prstGeom prst="rect">
            <a:avLst/>
          </a:prstGeom>
          <a:noFill/>
        </p:spPr>
        <p:txBody>
          <a:bodyPr wrap="square" rtlCol="0">
            <a:spAutoFit/>
          </a:bodyPr>
          <a:lstStyle/>
          <a:p>
            <a:r>
              <a:rPr lang="en-US" sz="3200" dirty="0"/>
              <a:t>Both the integer factorization problem that RSA is based on and the elliptic curve discrete logarithm problem that ECC is based on have “stood the test of time.” That is, since the 1980s they have survived many attempts to find algorithms that will — within a reasonable amount of time — solve the cases of the problems that arise in cryptography.</a:t>
            </a:r>
          </a:p>
          <a:p>
            <a:endParaRPr lang="en-US" sz="3200" dirty="0">
              <a:cs typeface="Times New Roman" panose="02020603050405020304" pitchFamily="18" charset="0"/>
            </a:endParaRPr>
          </a:p>
          <a:p>
            <a:r>
              <a:rPr lang="en-US" sz="3200" dirty="0">
                <a:cs typeface="Times New Roman" panose="02020603050405020304" pitchFamily="18" charset="0"/>
              </a:rPr>
              <a:t>However, we do not have much direct evidence that LWE is intractable, that is, that the learning with errors problems that occur in trying to break an LWE-based cryptosystem in practice are too difficult to solve now or in the near future.</a:t>
            </a:r>
          </a:p>
          <a:p>
            <a:endParaRPr lang="en-US" sz="3200" dirty="0">
              <a:cs typeface="Times New Roman" panose="02020603050405020304" pitchFamily="18" charset="0"/>
            </a:endParaRPr>
          </a:p>
        </p:txBody>
      </p:sp>
    </p:spTree>
    <p:extLst>
      <p:ext uri="{BB962C8B-B14F-4D97-AF65-F5344CB8AC3E}">
        <p14:creationId xmlns:p14="http://schemas.microsoft.com/office/powerpoint/2010/main" val="19083718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67215B-5018-26DE-0C27-435F52C05AFF}"/>
              </a:ext>
            </a:extLst>
          </p:cNvPr>
          <p:cNvSpPr txBox="1"/>
          <p:nvPr/>
        </p:nvSpPr>
        <p:spPr>
          <a:xfrm>
            <a:off x="1049868" y="745068"/>
            <a:ext cx="10295466" cy="2554545"/>
          </a:xfrm>
          <a:prstGeom prst="rect">
            <a:avLst/>
          </a:prstGeom>
          <a:noFill/>
        </p:spPr>
        <p:txBody>
          <a:bodyPr wrap="square" rtlCol="0">
            <a:spAutoFit/>
          </a:bodyPr>
          <a:lstStyle/>
          <a:p>
            <a:r>
              <a:rPr lang="en-US" sz="3200" dirty="0"/>
              <a:t>For this reason the promoters and advocates for LWE-based cryptography take a theoretical approach, making their case for security by proving reduction theorems that relate the hardness of LWE to that of a well-known classical problem that has been studied for much longer than LWE.</a:t>
            </a:r>
          </a:p>
        </p:txBody>
      </p:sp>
    </p:spTree>
    <p:extLst>
      <p:ext uri="{BB962C8B-B14F-4D97-AF65-F5344CB8AC3E}">
        <p14:creationId xmlns:p14="http://schemas.microsoft.com/office/powerpoint/2010/main" val="2429851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67215B-5018-26DE-0C27-435F52C05AFF}"/>
              </a:ext>
            </a:extLst>
          </p:cNvPr>
          <p:cNvSpPr txBox="1"/>
          <p:nvPr/>
        </p:nvSpPr>
        <p:spPr>
          <a:xfrm>
            <a:off x="1049868" y="745068"/>
            <a:ext cx="10295466" cy="5509200"/>
          </a:xfrm>
          <a:prstGeom prst="rect">
            <a:avLst/>
          </a:prstGeom>
          <a:noFill/>
        </p:spPr>
        <p:txBody>
          <a:bodyPr wrap="square" rtlCol="0">
            <a:spAutoFit/>
          </a:bodyPr>
          <a:lstStyle/>
          <a:p>
            <a:r>
              <a:rPr lang="en-US" sz="3200" dirty="0"/>
              <a:t>For this reason the promoters and advocates for LWE-based cryptography take a theoretical approach, making their case for security by proving reduction theorems that relate the hardness of LWE to that of a well-known classical problem that has been studied for much longer than LWE.</a:t>
            </a:r>
          </a:p>
          <a:p>
            <a:endParaRPr lang="en-US" sz="3200" dirty="0">
              <a:cs typeface="Times New Roman" panose="02020603050405020304" pitchFamily="18" charset="0"/>
            </a:endParaRPr>
          </a:p>
          <a:p>
            <a:r>
              <a:rPr lang="en-US" sz="3200" dirty="0">
                <a:cs typeface="Times New Roman" panose="02020603050405020304" pitchFamily="18" charset="0"/>
              </a:rPr>
              <a:t>By  “reducing” a computational problem  </a:t>
            </a:r>
            <a:r>
              <a:rPr lang="en-US" sz="3200" i="1" dirty="0">
                <a:cs typeface="Times New Roman" panose="02020603050405020304" pitchFamily="18" charset="0"/>
              </a:rPr>
              <a:t>P</a:t>
            </a:r>
            <a:r>
              <a:rPr lang="en-US" sz="3200" dirty="0">
                <a:cs typeface="Times New Roman" panose="02020603050405020304" pitchFamily="18" charset="0"/>
              </a:rPr>
              <a:t>  to a problem  </a:t>
            </a:r>
            <a:r>
              <a:rPr lang="en-US" sz="3200" i="1" dirty="0">
                <a:cs typeface="Times New Roman" panose="02020603050405020304" pitchFamily="18" charset="0"/>
              </a:rPr>
              <a:t>Q</a:t>
            </a:r>
            <a:r>
              <a:rPr lang="en-US" sz="3200" dirty="0">
                <a:cs typeface="Times New Roman" panose="02020603050405020304" pitchFamily="18" charset="0"/>
              </a:rPr>
              <a:t>,</a:t>
            </a:r>
          </a:p>
          <a:p>
            <a:r>
              <a:rPr lang="en-US" sz="3200" dirty="0">
                <a:cs typeface="Times New Roman" panose="02020603050405020304" pitchFamily="18" charset="0"/>
              </a:rPr>
              <a:t>we mean constructing an algorithm that, given a </a:t>
            </a:r>
            <a:r>
              <a:rPr lang="en-US" sz="3200" i="1" dirty="0">
                <a:cs typeface="Times New Roman" panose="02020603050405020304" pitchFamily="18" charset="0"/>
              </a:rPr>
              <a:t>Q</a:t>
            </a:r>
            <a:r>
              <a:rPr lang="en-US" sz="3200" dirty="0">
                <a:cs typeface="Times New Roman" panose="02020603050405020304" pitchFamily="18" charset="0"/>
              </a:rPr>
              <a:t>-solver (that finds solutions to  </a:t>
            </a:r>
            <a:r>
              <a:rPr lang="en-US" sz="3200" i="1" dirty="0">
                <a:cs typeface="Times New Roman" panose="02020603050405020304" pitchFamily="18" charset="0"/>
              </a:rPr>
              <a:t>Q</a:t>
            </a:r>
            <a:r>
              <a:rPr lang="en-US" sz="3200" dirty="0">
                <a:cs typeface="Times New Roman" panose="02020603050405020304" pitchFamily="18" charset="0"/>
              </a:rPr>
              <a:t>) and some input to the problem  </a:t>
            </a:r>
            <a:r>
              <a:rPr lang="en-US" sz="3200" i="1" dirty="0">
                <a:cs typeface="Times New Roman" panose="02020603050405020304" pitchFamily="18" charset="0"/>
              </a:rPr>
              <a:t>P</a:t>
            </a:r>
            <a:r>
              <a:rPr lang="en-US" sz="3200" dirty="0">
                <a:cs typeface="Times New Roman" panose="02020603050405020304" pitchFamily="18" charset="0"/>
              </a:rPr>
              <a:t>, can efficiently (counting the time needed to run the </a:t>
            </a:r>
            <a:r>
              <a:rPr lang="en-US" sz="3200" i="1" dirty="0">
                <a:cs typeface="Times New Roman" panose="02020603050405020304" pitchFamily="18" charset="0"/>
              </a:rPr>
              <a:t>Q</a:t>
            </a:r>
            <a:r>
              <a:rPr lang="en-US" sz="3200" dirty="0">
                <a:cs typeface="Times New Roman" panose="02020603050405020304" pitchFamily="18" charset="0"/>
              </a:rPr>
              <a:t>-solver as one unit of time) solve the problem </a:t>
            </a:r>
            <a:r>
              <a:rPr lang="en-US" sz="3200" i="1" dirty="0">
                <a:cs typeface="Times New Roman" panose="02020603050405020304" pitchFamily="18" charset="0"/>
              </a:rPr>
              <a:t>P</a:t>
            </a:r>
            <a:r>
              <a:rPr lang="en-US" sz="3200" dirty="0">
                <a:cs typeface="Times New Roman" panose="02020603050405020304" pitchFamily="18" charset="0"/>
              </a:rPr>
              <a:t>. </a:t>
            </a:r>
          </a:p>
        </p:txBody>
      </p:sp>
    </p:spTree>
    <p:extLst>
      <p:ext uri="{BB962C8B-B14F-4D97-AF65-F5344CB8AC3E}">
        <p14:creationId xmlns:p14="http://schemas.microsoft.com/office/powerpoint/2010/main" val="33964279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0A1623-5183-6049-6769-67F146715569}"/>
              </a:ext>
            </a:extLst>
          </p:cNvPr>
          <p:cNvSpPr txBox="1"/>
          <p:nvPr/>
        </p:nvSpPr>
        <p:spPr>
          <a:xfrm>
            <a:off x="1471622" y="1279075"/>
            <a:ext cx="9712171" cy="2062103"/>
          </a:xfrm>
          <a:prstGeom prst="rect">
            <a:avLst/>
          </a:prstGeom>
          <a:noFill/>
        </p:spPr>
        <p:txBody>
          <a:bodyPr wrap="square" rtlCol="0">
            <a:spAutoFit/>
          </a:bodyPr>
          <a:lstStyle/>
          <a:p>
            <a:r>
              <a:rPr lang="en-US" sz="3200" dirty="0"/>
              <a:t>Some well-known examples:</a:t>
            </a:r>
          </a:p>
          <a:p>
            <a:endParaRPr lang="en-US" sz="3200" dirty="0"/>
          </a:p>
          <a:p>
            <a:pPr marL="514350" indent="-514350">
              <a:buAutoNum type="arabicPeriod"/>
            </a:pPr>
            <a:r>
              <a:rPr lang="en-US" sz="3200" dirty="0"/>
              <a:t>The problem of solving quadratic equations reduces to finding square roots.</a:t>
            </a:r>
          </a:p>
        </p:txBody>
      </p:sp>
    </p:spTree>
    <p:extLst>
      <p:ext uri="{BB962C8B-B14F-4D97-AF65-F5344CB8AC3E}">
        <p14:creationId xmlns:p14="http://schemas.microsoft.com/office/powerpoint/2010/main" val="284755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EBAFC88-FE2A-94F7-C1A0-776C825B7449}"/>
              </a:ext>
            </a:extLst>
          </p:cNvPr>
          <p:cNvSpPr txBox="1"/>
          <p:nvPr/>
        </p:nvSpPr>
        <p:spPr>
          <a:xfrm>
            <a:off x="870012" y="1464815"/>
            <a:ext cx="10795246" cy="5016758"/>
          </a:xfrm>
          <a:prstGeom prst="rect">
            <a:avLst/>
          </a:prstGeom>
          <a:noFill/>
        </p:spPr>
        <p:txBody>
          <a:bodyPr wrap="square" rtlCol="0">
            <a:spAutoFit/>
          </a:bodyPr>
          <a:lstStyle/>
          <a:p>
            <a:r>
              <a:rPr lang="en-US" sz="3200" dirty="0">
                <a:cs typeface="Times New Roman" panose="02020603050405020304" pitchFamily="18" charset="0"/>
              </a:rPr>
              <a:t>● During my visit in 2018 I gave reasons for skepticism about predictions of successful quantum attacks on RSA and Elliptic Curve Cryptography (ECC) any time soon.</a:t>
            </a:r>
          </a:p>
          <a:p>
            <a:endParaRPr lang="en-US" sz="3200" dirty="0">
              <a:cs typeface="Times New Roman" panose="02020603050405020304" pitchFamily="18" charset="0"/>
            </a:endParaRPr>
          </a:p>
          <a:p>
            <a:r>
              <a:rPr lang="en-US" sz="3200" dirty="0">
                <a:cs typeface="Times New Roman" panose="02020603050405020304" pitchFamily="18" charset="0"/>
              </a:rPr>
              <a:t>● What is lattice-based (LWE) post-quantum cryptography? Why did the U.S. government agency NIST endorse it?</a:t>
            </a:r>
          </a:p>
          <a:p>
            <a:endParaRPr lang="en-US" sz="3200" dirty="0">
              <a:cs typeface="Times New Roman" panose="02020603050405020304" pitchFamily="18" charset="0"/>
            </a:endParaRPr>
          </a:p>
          <a:p>
            <a:r>
              <a:rPr lang="en-US" sz="3200" dirty="0">
                <a:cs typeface="Times New Roman" panose="02020603050405020304" pitchFamily="18" charset="0"/>
              </a:rPr>
              <a:t>● The “mathematical proof” of its security — gaps and fallacies.</a:t>
            </a:r>
          </a:p>
          <a:p>
            <a:endParaRPr lang="en-US" sz="3200" dirty="0">
              <a:cs typeface="Times New Roman" panose="02020603050405020304" pitchFamily="18" charset="0"/>
            </a:endParaRPr>
          </a:p>
          <a:p>
            <a:r>
              <a:rPr lang="en-US" sz="3200" dirty="0">
                <a:cs typeface="Times New Roman" panose="02020603050405020304" pitchFamily="18" charset="0"/>
              </a:rPr>
              <a:t>● An alternative:  hybrid LWE-ECC cryptography.</a:t>
            </a:r>
            <a:endParaRPr lang="en-US" sz="3200" dirty="0"/>
          </a:p>
        </p:txBody>
      </p:sp>
      <p:sp>
        <p:nvSpPr>
          <p:cNvPr id="3" name="TextBox 2">
            <a:extLst>
              <a:ext uri="{FF2B5EF4-FFF2-40B4-BE49-F238E27FC236}">
                <a16:creationId xmlns:a16="http://schemas.microsoft.com/office/drawing/2014/main" id="{0671EB01-A042-96E6-029A-30FAC8760B19}"/>
              </a:ext>
            </a:extLst>
          </p:cNvPr>
          <p:cNvSpPr txBox="1"/>
          <p:nvPr/>
        </p:nvSpPr>
        <p:spPr>
          <a:xfrm>
            <a:off x="4332303" y="480545"/>
            <a:ext cx="4554245" cy="646331"/>
          </a:xfrm>
          <a:prstGeom prst="rect">
            <a:avLst/>
          </a:prstGeom>
          <a:noFill/>
        </p:spPr>
        <p:txBody>
          <a:bodyPr wrap="square" rtlCol="0">
            <a:spAutoFit/>
          </a:bodyPr>
          <a:lstStyle/>
          <a:p>
            <a:r>
              <a:rPr lang="en-US" sz="3600" b="1" dirty="0"/>
              <a:t>Outline of Talk</a:t>
            </a:r>
          </a:p>
        </p:txBody>
      </p:sp>
    </p:spTree>
    <p:extLst>
      <p:ext uri="{BB962C8B-B14F-4D97-AF65-F5344CB8AC3E}">
        <p14:creationId xmlns:p14="http://schemas.microsoft.com/office/powerpoint/2010/main" val="9066945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F0A1623-5183-6049-6769-67F146715569}"/>
              </a:ext>
            </a:extLst>
          </p:cNvPr>
          <p:cNvSpPr txBox="1"/>
          <p:nvPr/>
        </p:nvSpPr>
        <p:spPr>
          <a:xfrm>
            <a:off x="1471622" y="1279075"/>
            <a:ext cx="9712171" cy="3539430"/>
          </a:xfrm>
          <a:prstGeom prst="rect">
            <a:avLst/>
          </a:prstGeom>
          <a:noFill/>
        </p:spPr>
        <p:txBody>
          <a:bodyPr wrap="square" rtlCol="0">
            <a:spAutoFit/>
          </a:bodyPr>
          <a:lstStyle/>
          <a:p>
            <a:r>
              <a:rPr lang="en-US" sz="3200" dirty="0"/>
              <a:t>Some well-known examples:</a:t>
            </a:r>
          </a:p>
          <a:p>
            <a:endParaRPr lang="en-US" sz="3200" dirty="0"/>
          </a:p>
          <a:p>
            <a:pPr marL="514350" indent="-514350">
              <a:buAutoNum type="arabicPeriod"/>
            </a:pPr>
            <a:r>
              <a:rPr lang="en-US" sz="3200" dirty="0"/>
              <a:t>The problem of solving quadratic equations reduces to finding square roots.</a:t>
            </a:r>
          </a:p>
          <a:p>
            <a:pPr marL="514350" indent="-514350">
              <a:buAutoNum type="arabicPeriod"/>
            </a:pPr>
            <a:endParaRPr lang="en-US" sz="3200" dirty="0"/>
          </a:p>
          <a:p>
            <a:pPr marL="514350" indent="-514350">
              <a:buAutoNum type="arabicPeriod"/>
            </a:pPr>
            <a:r>
              <a:rPr lang="en-US" sz="3200" dirty="0"/>
              <a:t>The problem of finding square roots modulo an integer  </a:t>
            </a:r>
            <a:r>
              <a:rPr lang="en-US" sz="3200" i="1" dirty="0"/>
              <a:t>N</a:t>
            </a:r>
            <a:r>
              <a:rPr lang="en-US" sz="3200" dirty="0"/>
              <a:t>  reduces to factoring  </a:t>
            </a:r>
            <a:r>
              <a:rPr lang="en-US" sz="3200" i="1" dirty="0"/>
              <a:t>N</a:t>
            </a:r>
            <a:r>
              <a:rPr lang="en-US" sz="3200" dirty="0"/>
              <a:t>  into prime factors.</a:t>
            </a:r>
          </a:p>
        </p:txBody>
      </p:sp>
    </p:spTree>
    <p:extLst>
      <p:ext uri="{BB962C8B-B14F-4D97-AF65-F5344CB8AC3E}">
        <p14:creationId xmlns:p14="http://schemas.microsoft.com/office/powerpoint/2010/main" val="42627715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67215B-5018-26DE-0C27-435F52C05AFF}"/>
              </a:ext>
            </a:extLst>
          </p:cNvPr>
          <p:cNvSpPr txBox="1"/>
          <p:nvPr/>
        </p:nvSpPr>
        <p:spPr>
          <a:xfrm>
            <a:off x="890397" y="665825"/>
            <a:ext cx="10739351" cy="1569660"/>
          </a:xfrm>
          <a:prstGeom prst="rect">
            <a:avLst/>
          </a:prstGeom>
          <a:noFill/>
        </p:spPr>
        <p:txBody>
          <a:bodyPr wrap="square" rtlCol="0">
            <a:spAutoFit/>
          </a:bodyPr>
          <a:lstStyle/>
          <a:p>
            <a:r>
              <a:rPr lang="en-US" sz="3200" dirty="0">
                <a:cs typeface="Times New Roman" panose="02020603050405020304" pitchFamily="18" charset="0"/>
              </a:rPr>
              <a:t>The idea of a mathematical reduction in cryptography is that, if  </a:t>
            </a:r>
            <a:r>
              <a:rPr lang="en-US" sz="3200" i="1" dirty="0">
                <a:cs typeface="Times New Roman" panose="02020603050405020304" pitchFamily="18" charset="0"/>
              </a:rPr>
              <a:t>P</a:t>
            </a:r>
            <a:r>
              <a:rPr lang="en-US" sz="3200" dirty="0">
                <a:cs typeface="Times New Roman" panose="02020603050405020304" pitchFamily="18" charset="0"/>
              </a:rPr>
              <a:t>  reduces to  </a:t>
            </a:r>
            <a:r>
              <a:rPr lang="en-US" sz="3200" i="1" dirty="0">
                <a:cs typeface="Times New Roman" panose="02020603050405020304" pitchFamily="18" charset="0"/>
              </a:rPr>
              <a:t>Q</a:t>
            </a:r>
            <a:r>
              <a:rPr lang="en-US" sz="3200" dirty="0">
                <a:cs typeface="Times New Roman" panose="02020603050405020304" pitchFamily="18" charset="0"/>
              </a:rPr>
              <a:t>,  and if we have evidence that  </a:t>
            </a:r>
            <a:r>
              <a:rPr lang="en-US" sz="3200" i="1" dirty="0">
                <a:cs typeface="Times New Roman" panose="02020603050405020304" pitchFamily="18" charset="0"/>
              </a:rPr>
              <a:t>P</a:t>
            </a:r>
            <a:r>
              <a:rPr lang="en-US" sz="3200" dirty="0">
                <a:cs typeface="Times New Roman" panose="02020603050405020304" pitchFamily="18" charset="0"/>
              </a:rPr>
              <a:t>  is intractable, then that also provides evidence of the same for </a:t>
            </a:r>
            <a:r>
              <a:rPr lang="en-US" sz="3200" i="1" dirty="0">
                <a:cs typeface="Times New Roman" panose="02020603050405020304" pitchFamily="18" charset="0"/>
              </a:rPr>
              <a:t>Q</a:t>
            </a:r>
            <a:r>
              <a:rPr lang="en-US" sz="3200" dirty="0">
                <a:cs typeface="Times New Roman" panose="02020603050405020304" pitchFamily="18" charset="0"/>
              </a:rPr>
              <a:t>.</a:t>
            </a:r>
          </a:p>
        </p:txBody>
      </p:sp>
    </p:spTree>
    <p:extLst>
      <p:ext uri="{BB962C8B-B14F-4D97-AF65-F5344CB8AC3E}">
        <p14:creationId xmlns:p14="http://schemas.microsoft.com/office/powerpoint/2010/main" val="305009536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67215B-5018-26DE-0C27-435F52C05AFF}"/>
              </a:ext>
            </a:extLst>
          </p:cNvPr>
          <p:cNvSpPr txBox="1"/>
          <p:nvPr/>
        </p:nvSpPr>
        <p:spPr>
          <a:xfrm>
            <a:off x="890397" y="665825"/>
            <a:ext cx="10739351" cy="5016758"/>
          </a:xfrm>
          <a:prstGeom prst="rect">
            <a:avLst/>
          </a:prstGeom>
          <a:noFill/>
        </p:spPr>
        <p:txBody>
          <a:bodyPr wrap="square" rtlCol="0">
            <a:spAutoFit/>
          </a:bodyPr>
          <a:lstStyle/>
          <a:p>
            <a:r>
              <a:rPr lang="en-US" sz="3200" dirty="0">
                <a:cs typeface="Times New Roman" panose="02020603050405020304" pitchFamily="18" charset="0"/>
              </a:rPr>
              <a:t>The idea of a mathematical reduction in cryptography is that, if  </a:t>
            </a:r>
            <a:r>
              <a:rPr lang="en-US" sz="3200" i="1" dirty="0">
                <a:cs typeface="Times New Roman" panose="02020603050405020304" pitchFamily="18" charset="0"/>
              </a:rPr>
              <a:t>P</a:t>
            </a:r>
            <a:r>
              <a:rPr lang="en-US" sz="3200" dirty="0">
                <a:cs typeface="Times New Roman" panose="02020603050405020304" pitchFamily="18" charset="0"/>
              </a:rPr>
              <a:t>  reduces to  </a:t>
            </a:r>
            <a:r>
              <a:rPr lang="en-US" sz="3200" i="1" dirty="0">
                <a:cs typeface="Times New Roman" panose="02020603050405020304" pitchFamily="18" charset="0"/>
              </a:rPr>
              <a:t>Q</a:t>
            </a:r>
            <a:r>
              <a:rPr lang="en-US" sz="3200" dirty="0">
                <a:cs typeface="Times New Roman" panose="02020603050405020304" pitchFamily="18" charset="0"/>
              </a:rPr>
              <a:t>,  and if we have evidence that  </a:t>
            </a:r>
            <a:r>
              <a:rPr lang="en-US" sz="3200" i="1" dirty="0">
                <a:cs typeface="Times New Roman" panose="02020603050405020304" pitchFamily="18" charset="0"/>
              </a:rPr>
              <a:t>P</a:t>
            </a:r>
            <a:r>
              <a:rPr lang="en-US" sz="3200" dirty="0">
                <a:cs typeface="Times New Roman" panose="02020603050405020304" pitchFamily="18" charset="0"/>
              </a:rPr>
              <a:t>  is intractable, then that also provides evidence of the same for </a:t>
            </a:r>
            <a:r>
              <a:rPr lang="en-US" sz="3200" i="1" dirty="0">
                <a:cs typeface="Times New Roman" panose="02020603050405020304" pitchFamily="18" charset="0"/>
              </a:rPr>
              <a:t>Q</a:t>
            </a:r>
            <a:r>
              <a:rPr lang="en-US" sz="3200" dirty="0">
                <a:cs typeface="Times New Roman" panose="02020603050405020304" pitchFamily="18" charset="0"/>
              </a:rPr>
              <a:t>.</a:t>
            </a:r>
          </a:p>
          <a:p>
            <a:endParaRPr lang="en-US" sz="3200" dirty="0">
              <a:cs typeface="Times New Roman" panose="02020603050405020304" pitchFamily="18" charset="0"/>
            </a:endParaRPr>
          </a:p>
          <a:p>
            <a:r>
              <a:rPr lang="en-US" sz="3200" dirty="0">
                <a:cs typeface="Times New Roman" panose="02020603050405020304" pitchFamily="18" charset="0"/>
              </a:rPr>
              <a:t>More precisely, if our experience with the well-studied problem  </a:t>
            </a:r>
            <a:r>
              <a:rPr lang="en-US" sz="3200" i="1" dirty="0">
                <a:cs typeface="Times New Roman" panose="02020603050405020304" pitchFamily="18" charset="0"/>
              </a:rPr>
              <a:t>P</a:t>
            </a:r>
            <a:r>
              <a:rPr lang="en-US" sz="3200" dirty="0">
                <a:cs typeface="Times New Roman" panose="02020603050405020304" pitchFamily="18" charset="0"/>
              </a:rPr>
              <a:t>  shows that the instances of  </a:t>
            </a:r>
            <a:r>
              <a:rPr lang="en-US" sz="3200" i="1" dirty="0">
                <a:cs typeface="Times New Roman" panose="02020603050405020304" pitchFamily="18" charset="0"/>
              </a:rPr>
              <a:t>P</a:t>
            </a:r>
            <a:r>
              <a:rPr lang="en-US" sz="3200" dirty="0">
                <a:cs typeface="Times New Roman" panose="02020603050405020304" pitchFamily="18" charset="0"/>
              </a:rPr>
              <a:t>  that reduce to the instances of  </a:t>
            </a:r>
            <a:r>
              <a:rPr lang="en-US" sz="3200" i="1" dirty="0">
                <a:cs typeface="Times New Roman" panose="02020603050405020304" pitchFamily="18" charset="0"/>
              </a:rPr>
              <a:t>Q</a:t>
            </a:r>
            <a:r>
              <a:rPr lang="en-US" sz="3200" dirty="0">
                <a:cs typeface="Times New Roman" panose="02020603050405020304" pitchFamily="18" charset="0"/>
              </a:rPr>
              <a:t>  arising in cryptography require time at least  t(</a:t>
            </a:r>
            <a:r>
              <a:rPr lang="en-US" sz="3200" i="1" dirty="0">
                <a:cs typeface="Times New Roman" panose="02020603050405020304" pitchFamily="18" charset="0"/>
              </a:rPr>
              <a:t>P</a:t>
            </a:r>
            <a:r>
              <a:rPr lang="en-US" sz="3200" dirty="0">
                <a:cs typeface="Times New Roman" panose="02020603050405020304" pitchFamily="18" charset="0"/>
              </a:rPr>
              <a:t>) to solve, and if the reduction procedure takes time much less than t(</a:t>
            </a:r>
            <a:r>
              <a:rPr lang="en-US" sz="3200" i="1" dirty="0">
                <a:cs typeface="Times New Roman" panose="02020603050405020304" pitchFamily="18" charset="0"/>
              </a:rPr>
              <a:t>P</a:t>
            </a:r>
            <a:r>
              <a:rPr lang="en-US" sz="3200" dirty="0">
                <a:cs typeface="Times New Roman" panose="02020603050405020304" pitchFamily="18" charset="0"/>
              </a:rPr>
              <a:t>), then it follows that cryptographic instances of  </a:t>
            </a:r>
            <a:r>
              <a:rPr lang="en-US" sz="3200" i="1" dirty="0">
                <a:cs typeface="Times New Roman" panose="02020603050405020304" pitchFamily="18" charset="0"/>
              </a:rPr>
              <a:t>Q</a:t>
            </a:r>
            <a:r>
              <a:rPr lang="en-US" sz="3200" dirty="0">
                <a:cs typeface="Times New Roman" panose="02020603050405020304" pitchFamily="18" charset="0"/>
              </a:rPr>
              <a:t>  take time at least of magnitude  t(</a:t>
            </a:r>
            <a:r>
              <a:rPr lang="en-US" sz="3200" i="1" dirty="0">
                <a:cs typeface="Times New Roman" panose="02020603050405020304" pitchFamily="18" charset="0"/>
              </a:rPr>
              <a:t>P</a:t>
            </a:r>
            <a:r>
              <a:rPr lang="en-US" sz="3200" dirty="0">
                <a:cs typeface="Times New Roman" panose="02020603050405020304" pitchFamily="18" charset="0"/>
              </a:rPr>
              <a:t>).  </a:t>
            </a:r>
          </a:p>
        </p:txBody>
      </p:sp>
    </p:spTree>
    <p:extLst>
      <p:ext uri="{BB962C8B-B14F-4D97-AF65-F5344CB8AC3E}">
        <p14:creationId xmlns:p14="http://schemas.microsoft.com/office/powerpoint/2010/main" val="8802843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67215B-5018-26DE-0C27-435F52C05AFF}"/>
              </a:ext>
            </a:extLst>
          </p:cNvPr>
          <p:cNvSpPr txBox="1"/>
          <p:nvPr/>
        </p:nvSpPr>
        <p:spPr>
          <a:xfrm>
            <a:off x="890397" y="665825"/>
            <a:ext cx="10739351" cy="5016758"/>
          </a:xfrm>
          <a:prstGeom prst="rect">
            <a:avLst/>
          </a:prstGeom>
          <a:noFill/>
        </p:spPr>
        <p:txBody>
          <a:bodyPr wrap="square" rtlCol="0">
            <a:spAutoFit/>
          </a:bodyPr>
          <a:lstStyle/>
          <a:p>
            <a:r>
              <a:rPr lang="en-US" sz="3200" dirty="0">
                <a:cs typeface="Times New Roman" panose="02020603050405020304" pitchFamily="18" charset="0"/>
              </a:rPr>
              <a:t>The idea of a mathematical reduction in cryptography is that, if  </a:t>
            </a:r>
            <a:r>
              <a:rPr lang="en-US" sz="3200" i="1" dirty="0">
                <a:cs typeface="Times New Roman" panose="02020603050405020304" pitchFamily="18" charset="0"/>
              </a:rPr>
              <a:t>P</a:t>
            </a:r>
            <a:r>
              <a:rPr lang="en-US" sz="3200" dirty="0">
                <a:cs typeface="Times New Roman" panose="02020603050405020304" pitchFamily="18" charset="0"/>
              </a:rPr>
              <a:t>  reduces to  </a:t>
            </a:r>
            <a:r>
              <a:rPr lang="en-US" sz="3200" i="1" dirty="0">
                <a:cs typeface="Times New Roman" panose="02020603050405020304" pitchFamily="18" charset="0"/>
              </a:rPr>
              <a:t>Q</a:t>
            </a:r>
            <a:r>
              <a:rPr lang="en-US" sz="3200" dirty="0">
                <a:cs typeface="Times New Roman" panose="02020603050405020304" pitchFamily="18" charset="0"/>
              </a:rPr>
              <a:t>,  and if we have evidence that  </a:t>
            </a:r>
            <a:r>
              <a:rPr lang="en-US" sz="3200" i="1" dirty="0">
                <a:cs typeface="Times New Roman" panose="02020603050405020304" pitchFamily="18" charset="0"/>
              </a:rPr>
              <a:t>P</a:t>
            </a:r>
            <a:r>
              <a:rPr lang="en-US" sz="3200" dirty="0">
                <a:cs typeface="Times New Roman" panose="02020603050405020304" pitchFamily="18" charset="0"/>
              </a:rPr>
              <a:t>  is intractable, then that also provides evidence of the same for </a:t>
            </a:r>
            <a:r>
              <a:rPr lang="en-US" sz="3200" i="1" dirty="0">
                <a:cs typeface="Times New Roman" panose="02020603050405020304" pitchFamily="18" charset="0"/>
              </a:rPr>
              <a:t>Q</a:t>
            </a:r>
            <a:r>
              <a:rPr lang="en-US" sz="3200" dirty="0">
                <a:cs typeface="Times New Roman" panose="02020603050405020304" pitchFamily="18" charset="0"/>
              </a:rPr>
              <a:t>.</a:t>
            </a:r>
          </a:p>
          <a:p>
            <a:endParaRPr lang="en-US" sz="3200" dirty="0">
              <a:cs typeface="Times New Roman" panose="02020603050405020304" pitchFamily="18" charset="0"/>
            </a:endParaRPr>
          </a:p>
          <a:p>
            <a:r>
              <a:rPr lang="en-US" sz="3200" dirty="0">
                <a:cs typeface="Times New Roman" panose="02020603050405020304" pitchFamily="18" charset="0"/>
              </a:rPr>
              <a:t>More precisely, if our experience with the well-studied problem  </a:t>
            </a:r>
            <a:r>
              <a:rPr lang="en-US" sz="3200" i="1" dirty="0">
                <a:cs typeface="Times New Roman" panose="02020603050405020304" pitchFamily="18" charset="0"/>
              </a:rPr>
              <a:t>P</a:t>
            </a:r>
            <a:r>
              <a:rPr lang="en-US" sz="3200" dirty="0">
                <a:cs typeface="Times New Roman" panose="02020603050405020304" pitchFamily="18" charset="0"/>
              </a:rPr>
              <a:t>  shows that the instances of  </a:t>
            </a:r>
            <a:r>
              <a:rPr lang="en-US" sz="3200" i="1" dirty="0">
                <a:cs typeface="Times New Roman" panose="02020603050405020304" pitchFamily="18" charset="0"/>
              </a:rPr>
              <a:t>P</a:t>
            </a:r>
            <a:r>
              <a:rPr lang="en-US" sz="3200" dirty="0">
                <a:cs typeface="Times New Roman" panose="02020603050405020304" pitchFamily="18" charset="0"/>
              </a:rPr>
              <a:t>  that reduce to the instances of  </a:t>
            </a:r>
            <a:r>
              <a:rPr lang="en-US" sz="3200" i="1" dirty="0">
                <a:cs typeface="Times New Roman" panose="02020603050405020304" pitchFamily="18" charset="0"/>
              </a:rPr>
              <a:t>Q</a:t>
            </a:r>
            <a:r>
              <a:rPr lang="en-US" sz="3200" dirty="0">
                <a:cs typeface="Times New Roman" panose="02020603050405020304" pitchFamily="18" charset="0"/>
              </a:rPr>
              <a:t>  arising in cryptography require time at least  t(</a:t>
            </a:r>
            <a:r>
              <a:rPr lang="en-US" sz="3200" i="1" dirty="0">
                <a:cs typeface="Times New Roman" panose="02020603050405020304" pitchFamily="18" charset="0"/>
              </a:rPr>
              <a:t>P</a:t>
            </a:r>
            <a:r>
              <a:rPr lang="en-US" sz="3200" dirty="0">
                <a:cs typeface="Times New Roman" panose="02020603050405020304" pitchFamily="18" charset="0"/>
              </a:rPr>
              <a:t>) to solve, and if the reduction procedure takes time much less than t(</a:t>
            </a:r>
            <a:r>
              <a:rPr lang="en-US" sz="3200" i="1" dirty="0">
                <a:cs typeface="Times New Roman" panose="02020603050405020304" pitchFamily="18" charset="0"/>
              </a:rPr>
              <a:t>P</a:t>
            </a:r>
            <a:r>
              <a:rPr lang="en-US" sz="3200" dirty="0">
                <a:cs typeface="Times New Roman" panose="02020603050405020304" pitchFamily="18" charset="0"/>
              </a:rPr>
              <a:t>), then it follows that cryptographic instances of  </a:t>
            </a:r>
            <a:r>
              <a:rPr lang="en-US" sz="3200" i="1" dirty="0">
                <a:cs typeface="Times New Roman" panose="02020603050405020304" pitchFamily="18" charset="0"/>
              </a:rPr>
              <a:t>Q</a:t>
            </a:r>
            <a:r>
              <a:rPr lang="en-US" sz="3200" dirty="0">
                <a:cs typeface="Times New Roman" panose="02020603050405020304" pitchFamily="18" charset="0"/>
              </a:rPr>
              <a:t>  take time at least of magnitude  t(</a:t>
            </a:r>
            <a:r>
              <a:rPr lang="en-US" sz="3200" i="1" dirty="0">
                <a:cs typeface="Times New Roman" panose="02020603050405020304" pitchFamily="18" charset="0"/>
              </a:rPr>
              <a:t>P</a:t>
            </a:r>
            <a:r>
              <a:rPr lang="en-US" sz="3200" dirty="0">
                <a:cs typeface="Times New Roman" panose="02020603050405020304" pitchFamily="18" charset="0"/>
              </a:rPr>
              <a:t>).  We call such a result </a:t>
            </a:r>
            <a:r>
              <a:rPr lang="en-US" sz="3200" i="1" dirty="0">
                <a:cs typeface="Times New Roman" panose="02020603050405020304" pitchFamily="18" charset="0"/>
              </a:rPr>
              <a:t>provable security</a:t>
            </a:r>
            <a:r>
              <a:rPr lang="en-US" sz="3200" dirty="0">
                <a:cs typeface="Times New Roman" panose="02020603050405020304" pitchFamily="18" charset="0"/>
              </a:rPr>
              <a:t>.</a:t>
            </a:r>
          </a:p>
        </p:txBody>
      </p:sp>
    </p:spTree>
    <p:extLst>
      <p:ext uri="{BB962C8B-B14F-4D97-AF65-F5344CB8AC3E}">
        <p14:creationId xmlns:p14="http://schemas.microsoft.com/office/powerpoint/2010/main" val="39604846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67215B-5018-26DE-0C27-435F52C05AFF}"/>
              </a:ext>
            </a:extLst>
          </p:cNvPr>
          <p:cNvSpPr txBox="1"/>
          <p:nvPr/>
        </p:nvSpPr>
        <p:spPr>
          <a:xfrm>
            <a:off x="1049868" y="790112"/>
            <a:ext cx="9851911" cy="2554545"/>
          </a:xfrm>
          <a:prstGeom prst="rect">
            <a:avLst/>
          </a:prstGeom>
          <a:noFill/>
        </p:spPr>
        <p:txBody>
          <a:bodyPr wrap="square" rtlCol="0">
            <a:spAutoFit/>
          </a:bodyPr>
          <a:lstStyle/>
          <a:p>
            <a:r>
              <a:rPr lang="en-US" sz="3200" dirty="0">
                <a:cs typeface="Times New Roman" panose="02020603050405020304" pitchFamily="18" charset="0"/>
              </a:rPr>
              <a:t>However, it is important to note that, if the reduction algorithm requires us to solve 2</a:t>
            </a:r>
            <a:r>
              <a:rPr lang="en-US" sz="3200" i="1" baseline="30000" dirty="0">
                <a:cs typeface="Times New Roman" panose="02020603050405020304" pitchFamily="18" charset="0"/>
              </a:rPr>
              <a:t>k </a:t>
            </a:r>
            <a:r>
              <a:rPr lang="en-US" sz="3200" dirty="0">
                <a:cs typeface="Times New Roman" panose="02020603050405020304" pitchFamily="18" charset="0"/>
              </a:rPr>
              <a:t> instances of the problem  </a:t>
            </a:r>
            <a:r>
              <a:rPr lang="en-US" sz="3200" i="1" dirty="0">
                <a:cs typeface="Times New Roman" panose="02020603050405020304" pitchFamily="18" charset="0"/>
              </a:rPr>
              <a:t>Q</a:t>
            </a:r>
            <a:r>
              <a:rPr lang="en-US" sz="3200" dirty="0">
                <a:cs typeface="Times New Roman" panose="02020603050405020304" pitchFamily="18" charset="0"/>
              </a:rPr>
              <a:t>  in order to solve an instance of  </a:t>
            </a:r>
            <a:r>
              <a:rPr lang="en-US" sz="3200" i="1" dirty="0">
                <a:cs typeface="Times New Roman" panose="02020603050405020304" pitchFamily="18" charset="0"/>
              </a:rPr>
              <a:t>P</a:t>
            </a:r>
            <a:r>
              <a:rPr lang="en-US" sz="3200" dirty="0">
                <a:cs typeface="Times New Roman" panose="02020603050405020304" pitchFamily="18" charset="0"/>
              </a:rPr>
              <a:t>,  then we have only proved that t(</a:t>
            </a:r>
            <a:r>
              <a:rPr lang="en-US" sz="3200" i="1" dirty="0">
                <a:cs typeface="Times New Roman" panose="02020603050405020304" pitchFamily="18" charset="0"/>
              </a:rPr>
              <a:t>Q</a:t>
            </a:r>
            <a:r>
              <a:rPr lang="en-US" sz="3200" dirty="0">
                <a:cs typeface="Times New Roman" panose="02020603050405020304" pitchFamily="18" charset="0"/>
              </a:rPr>
              <a:t>) cannot be much less than</a:t>
            </a:r>
          </a:p>
          <a:p>
            <a:r>
              <a:rPr lang="en-US" sz="3200" dirty="0">
                <a:cs typeface="Times New Roman" panose="02020603050405020304" pitchFamily="18" charset="0"/>
              </a:rPr>
              <a:t>                                    t(</a:t>
            </a:r>
            <a:r>
              <a:rPr lang="en-US" sz="3200" i="1" dirty="0">
                <a:cs typeface="Times New Roman" panose="02020603050405020304" pitchFamily="18" charset="0"/>
              </a:rPr>
              <a:t>P</a:t>
            </a:r>
            <a:r>
              <a:rPr lang="en-US" sz="3200" dirty="0">
                <a:cs typeface="Times New Roman" panose="02020603050405020304" pitchFamily="18" charset="0"/>
              </a:rPr>
              <a:t>)/2</a:t>
            </a:r>
            <a:r>
              <a:rPr lang="en-US" sz="3200" i="1" baseline="30000" dirty="0">
                <a:cs typeface="Times New Roman" panose="02020603050405020304" pitchFamily="18" charset="0"/>
              </a:rPr>
              <a:t>k</a:t>
            </a:r>
            <a:r>
              <a:rPr lang="en-US" sz="3200" dirty="0">
                <a:cs typeface="Times New Roman" panose="02020603050405020304" pitchFamily="18" charset="0"/>
              </a:rPr>
              <a:t> .</a:t>
            </a:r>
            <a:endParaRPr lang="en-US" sz="3200" dirty="0"/>
          </a:p>
        </p:txBody>
      </p:sp>
    </p:spTree>
    <p:extLst>
      <p:ext uri="{BB962C8B-B14F-4D97-AF65-F5344CB8AC3E}">
        <p14:creationId xmlns:p14="http://schemas.microsoft.com/office/powerpoint/2010/main" val="12506587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67215B-5018-26DE-0C27-435F52C05AFF}"/>
              </a:ext>
            </a:extLst>
          </p:cNvPr>
          <p:cNvSpPr txBox="1"/>
          <p:nvPr/>
        </p:nvSpPr>
        <p:spPr>
          <a:xfrm>
            <a:off x="1049868" y="790112"/>
            <a:ext cx="9851911" cy="2554545"/>
          </a:xfrm>
          <a:prstGeom prst="rect">
            <a:avLst/>
          </a:prstGeom>
          <a:noFill/>
        </p:spPr>
        <p:txBody>
          <a:bodyPr wrap="square" rtlCol="0">
            <a:spAutoFit/>
          </a:bodyPr>
          <a:lstStyle/>
          <a:p>
            <a:r>
              <a:rPr lang="en-US" sz="3200" dirty="0">
                <a:cs typeface="Times New Roman" panose="02020603050405020304" pitchFamily="18" charset="0"/>
              </a:rPr>
              <a:t>However, it is important to note that, if the reduction algorithm requires us to solve 2</a:t>
            </a:r>
            <a:r>
              <a:rPr lang="en-US" sz="3200" i="1" baseline="30000" dirty="0">
                <a:cs typeface="Times New Roman" panose="02020603050405020304" pitchFamily="18" charset="0"/>
              </a:rPr>
              <a:t>k </a:t>
            </a:r>
            <a:r>
              <a:rPr lang="en-US" sz="3200" dirty="0">
                <a:cs typeface="Times New Roman" panose="02020603050405020304" pitchFamily="18" charset="0"/>
              </a:rPr>
              <a:t> instances of the problem  </a:t>
            </a:r>
            <a:r>
              <a:rPr lang="en-US" sz="3200" i="1" dirty="0">
                <a:cs typeface="Times New Roman" panose="02020603050405020304" pitchFamily="18" charset="0"/>
              </a:rPr>
              <a:t>Q</a:t>
            </a:r>
            <a:r>
              <a:rPr lang="en-US" sz="3200" dirty="0">
                <a:cs typeface="Times New Roman" panose="02020603050405020304" pitchFamily="18" charset="0"/>
              </a:rPr>
              <a:t>  in order to solve an instance of  </a:t>
            </a:r>
            <a:r>
              <a:rPr lang="en-US" sz="3200" i="1" dirty="0">
                <a:cs typeface="Times New Roman" panose="02020603050405020304" pitchFamily="18" charset="0"/>
              </a:rPr>
              <a:t>P</a:t>
            </a:r>
            <a:r>
              <a:rPr lang="en-US" sz="3200" dirty="0">
                <a:cs typeface="Times New Roman" panose="02020603050405020304" pitchFamily="18" charset="0"/>
              </a:rPr>
              <a:t>,  then we have only proved that t(</a:t>
            </a:r>
            <a:r>
              <a:rPr lang="en-US" sz="3200" i="1" dirty="0">
                <a:cs typeface="Times New Roman" panose="02020603050405020304" pitchFamily="18" charset="0"/>
              </a:rPr>
              <a:t>Q</a:t>
            </a:r>
            <a:r>
              <a:rPr lang="en-US" sz="3200" dirty="0">
                <a:cs typeface="Times New Roman" panose="02020603050405020304" pitchFamily="18" charset="0"/>
              </a:rPr>
              <a:t>) cannot be much less than</a:t>
            </a:r>
          </a:p>
          <a:p>
            <a:r>
              <a:rPr lang="en-US" sz="3200" dirty="0">
                <a:cs typeface="Times New Roman" panose="02020603050405020304" pitchFamily="18" charset="0"/>
              </a:rPr>
              <a:t>                                    t(</a:t>
            </a:r>
            <a:r>
              <a:rPr lang="en-US" sz="3200" i="1" dirty="0">
                <a:cs typeface="Times New Roman" panose="02020603050405020304" pitchFamily="18" charset="0"/>
              </a:rPr>
              <a:t>P</a:t>
            </a:r>
            <a:r>
              <a:rPr lang="en-US" sz="3200" dirty="0">
                <a:cs typeface="Times New Roman" panose="02020603050405020304" pitchFamily="18" charset="0"/>
              </a:rPr>
              <a:t>)/2</a:t>
            </a:r>
            <a:r>
              <a:rPr lang="en-US" sz="3200" i="1" baseline="30000" dirty="0">
                <a:cs typeface="Times New Roman" panose="02020603050405020304" pitchFamily="18" charset="0"/>
              </a:rPr>
              <a:t>k</a:t>
            </a:r>
            <a:r>
              <a:rPr lang="en-US" sz="3200" dirty="0">
                <a:cs typeface="Times New Roman" panose="02020603050405020304" pitchFamily="18" charset="0"/>
              </a:rPr>
              <a:t> .</a:t>
            </a:r>
            <a:endParaRPr lang="en-US" sz="3200" dirty="0"/>
          </a:p>
        </p:txBody>
      </p:sp>
      <p:sp>
        <p:nvSpPr>
          <p:cNvPr id="3" name="TextBox 2">
            <a:extLst>
              <a:ext uri="{FF2B5EF4-FFF2-40B4-BE49-F238E27FC236}">
                <a16:creationId xmlns:a16="http://schemas.microsoft.com/office/drawing/2014/main" id="{1D9704BA-38F8-9CD5-D2BD-D7ABF3171053}"/>
              </a:ext>
            </a:extLst>
          </p:cNvPr>
          <p:cNvSpPr txBox="1"/>
          <p:nvPr/>
        </p:nvSpPr>
        <p:spPr>
          <a:xfrm>
            <a:off x="1038687" y="3693111"/>
            <a:ext cx="9960746" cy="1077218"/>
          </a:xfrm>
          <a:prstGeom prst="rect">
            <a:avLst/>
          </a:prstGeom>
          <a:noFill/>
        </p:spPr>
        <p:txBody>
          <a:bodyPr wrap="square" rtlCol="0">
            <a:spAutoFit/>
          </a:bodyPr>
          <a:lstStyle/>
          <a:p>
            <a:r>
              <a:rPr lang="en-US" sz="3200" dirty="0"/>
              <a:t>In this situation we say that</a:t>
            </a:r>
            <a:r>
              <a:rPr lang="en-US" sz="3200" dirty="0">
                <a:cs typeface="Times New Roman" panose="02020603050405020304" pitchFamily="18" charset="0"/>
              </a:rPr>
              <a:t> 2</a:t>
            </a:r>
            <a:r>
              <a:rPr lang="en-US" sz="3200" i="1" baseline="30000" dirty="0">
                <a:cs typeface="Times New Roman" panose="02020603050405020304" pitchFamily="18" charset="0"/>
              </a:rPr>
              <a:t>k</a:t>
            </a:r>
            <a:r>
              <a:rPr lang="en-US" sz="3200" baseline="30000" dirty="0">
                <a:cs typeface="Times New Roman" panose="02020603050405020304" pitchFamily="18" charset="0"/>
              </a:rPr>
              <a:t>  </a:t>
            </a:r>
            <a:r>
              <a:rPr lang="en-US" sz="3200" dirty="0">
                <a:cs typeface="Times New Roman" panose="02020603050405020304" pitchFamily="18" charset="0"/>
              </a:rPr>
              <a:t>is the </a:t>
            </a:r>
            <a:r>
              <a:rPr lang="en-US" sz="3200" i="1" dirty="0">
                <a:cs typeface="Times New Roman" panose="02020603050405020304" pitchFamily="18" charset="0"/>
              </a:rPr>
              <a:t>tightness gap</a:t>
            </a:r>
            <a:r>
              <a:rPr lang="en-US" sz="3200" dirty="0">
                <a:cs typeface="Times New Roman" panose="02020603050405020304" pitchFamily="18" charset="0"/>
              </a:rPr>
              <a:t> in the provable security result.</a:t>
            </a:r>
            <a:endParaRPr lang="en-US" sz="3200" dirty="0"/>
          </a:p>
        </p:txBody>
      </p:sp>
    </p:spTree>
    <p:extLst>
      <p:ext uri="{BB962C8B-B14F-4D97-AF65-F5344CB8AC3E}">
        <p14:creationId xmlns:p14="http://schemas.microsoft.com/office/powerpoint/2010/main" val="336573804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4FB334-57F3-0999-E897-2380B9F09FDB}"/>
              </a:ext>
            </a:extLst>
          </p:cNvPr>
          <p:cNvSpPr txBox="1"/>
          <p:nvPr/>
        </p:nvSpPr>
        <p:spPr>
          <a:xfrm>
            <a:off x="798991" y="923278"/>
            <a:ext cx="10688714" cy="2554545"/>
          </a:xfrm>
          <a:prstGeom prst="rect">
            <a:avLst/>
          </a:prstGeom>
          <a:noFill/>
        </p:spPr>
        <p:txBody>
          <a:bodyPr wrap="square">
            <a:spAutoFit/>
          </a:bodyPr>
          <a:lstStyle/>
          <a:p>
            <a:r>
              <a:rPr kumimoji="0" lang="en-US" sz="3200" b="0" i="0" u="none" strike="noStrike" kern="1200" cap="none" spc="0" normalizeH="0" baseline="0" noProof="0" dirty="0">
                <a:ln>
                  <a:noFill/>
                </a:ln>
                <a:solidFill>
                  <a:prstClr val="black"/>
                </a:solidFill>
                <a:effectLst/>
                <a:uLnTx/>
                <a:uFillTx/>
                <a:ea typeface="+mn-ea"/>
                <a:cs typeface="+mn-cs"/>
              </a:rPr>
              <a:t>From the beginning the promoters of lattice-based cryptography have relied upon “provable security” theorems to support the claim that this type of cryptography is superior to </a:t>
            </a:r>
            <a:r>
              <a:rPr lang="en-US" sz="3200" dirty="0">
                <a:solidFill>
                  <a:prstClr val="black"/>
                </a:solidFill>
              </a:rPr>
              <a:t>others and has an adequate level of security.</a:t>
            </a:r>
            <a:br>
              <a:rPr kumimoji="0" lang="en-US" sz="3200" b="0" i="0" u="none" strike="noStrike" kern="1200" cap="none" spc="0" normalizeH="0" baseline="0" noProof="0" dirty="0">
                <a:ln>
                  <a:noFill/>
                </a:ln>
                <a:solidFill>
                  <a:prstClr val="black"/>
                </a:solidFill>
                <a:effectLst/>
                <a:uLnTx/>
                <a:uFillTx/>
                <a:cs typeface="Times New Roman" panose="02020603050405020304" pitchFamily="18" charset="0"/>
              </a:rPr>
            </a:br>
            <a:endParaRPr lang="en-US" sz="3200" dirty="0"/>
          </a:p>
        </p:txBody>
      </p:sp>
    </p:spTree>
    <p:extLst>
      <p:ext uri="{BB962C8B-B14F-4D97-AF65-F5344CB8AC3E}">
        <p14:creationId xmlns:p14="http://schemas.microsoft.com/office/powerpoint/2010/main" val="29414107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4FB334-57F3-0999-E897-2380B9F09FDB}"/>
              </a:ext>
            </a:extLst>
          </p:cNvPr>
          <p:cNvSpPr txBox="1"/>
          <p:nvPr/>
        </p:nvSpPr>
        <p:spPr>
          <a:xfrm>
            <a:off x="798991" y="923278"/>
            <a:ext cx="10688714" cy="4524315"/>
          </a:xfrm>
          <a:prstGeom prst="rect">
            <a:avLst/>
          </a:prstGeom>
          <a:noFill/>
        </p:spPr>
        <p:txBody>
          <a:bodyPr wrap="square">
            <a:spAutoFit/>
          </a:bodyPr>
          <a:lstStyle/>
          <a:p>
            <a:r>
              <a:rPr kumimoji="0" lang="en-US" sz="3200" b="0" i="0" u="none" strike="noStrike" kern="1200" cap="none" spc="0" normalizeH="0" baseline="0" noProof="0" dirty="0">
                <a:ln>
                  <a:noFill/>
                </a:ln>
                <a:solidFill>
                  <a:prstClr val="black"/>
                </a:solidFill>
                <a:effectLst/>
                <a:uLnTx/>
                <a:uFillTx/>
                <a:ea typeface="+mn-ea"/>
                <a:cs typeface="+mn-cs"/>
              </a:rPr>
              <a:t>From the beginning the promoters of lattice-based cryptography have relied upon “provable security” theorems to support the claim that this type of cryptography is superior to </a:t>
            </a:r>
            <a:r>
              <a:rPr lang="en-US" sz="3200" dirty="0">
                <a:solidFill>
                  <a:prstClr val="black"/>
                </a:solidFill>
              </a:rPr>
              <a:t>others and has an adequate level of security.</a:t>
            </a:r>
            <a:br>
              <a:rPr kumimoji="0" lang="en-US" sz="3200" b="0" i="0" u="none" strike="noStrike" kern="1200" cap="none" spc="0" normalizeH="0" baseline="0" noProof="0" dirty="0">
                <a:ln>
                  <a:noFill/>
                </a:ln>
                <a:solidFill>
                  <a:prstClr val="black"/>
                </a:solidFill>
                <a:effectLst/>
                <a:uLnTx/>
                <a:uFillTx/>
                <a:cs typeface="Times New Roman" panose="02020603050405020304" pitchFamily="18" charset="0"/>
              </a:rPr>
            </a:br>
            <a:endParaRPr kumimoji="0" lang="en-US" sz="3200" b="0" i="0" u="none" strike="noStrike" kern="1200" cap="none" spc="0" normalizeH="0" baseline="0" noProof="0" dirty="0">
              <a:ln>
                <a:noFill/>
              </a:ln>
              <a:solidFill>
                <a:prstClr val="black"/>
              </a:solidFill>
              <a:effectLst/>
              <a:uLnTx/>
              <a:uFillTx/>
              <a:cs typeface="Times New Roman" panose="02020603050405020304" pitchFamily="18" charset="0"/>
            </a:endParaRPr>
          </a:p>
          <a:p>
            <a:r>
              <a:rPr lang="en-US" sz="3200" dirty="0">
                <a:solidFill>
                  <a:prstClr val="black"/>
                </a:solidFill>
                <a:ea typeface="+mn-ea"/>
                <a:cs typeface="Times New Roman" panose="02020603050405020304" pitchFamily="18" charset="0"/>
              </a:rPr>
              <a:t>Chris </a:t>
            </a:r>
            <a:r>
              <a:rPr lang="en-US" sz="3200" dirty="0" err="1">
                <a:solidFill>
                  <a:prstClr val="black"/>
                </a:solidFill>
                <a:ea typeface="+mn-ea"/>
                <a:cs typeface="Times New Roman" panose="02020603050405020304" pitchFamily="18" charset="0"/>
              </a:rPr>
              <a:t>Peikert</a:t>
            </a:r>
            <a:r>
              <a:rPr lang="en-US" sz="3200" dirty="0">
                <a:solidFill>
                  <a:prstClr val="black"/>
                </a:solidFill>
                <a:ea typeface="+mn-ea"/>
                <a:cs typeface="Times New Roman" panose="02020603050405020304" pitchFamily="18" charset="0"/>
              </a:rPr>
              <a:t> is probably the best known advocate of lattice-based cryptography. He has stated that the “provable security” results that he and his coauthors have proved are a source of “</a:t>
            </a:r>
            <a:r>
              <a:rPr kumimoji="0" lang="en-US" sz="3200" b="0" i="1" u="none" strike="noStrike" kern="1200" cap="none" spc="0" normalizeH="0" baseline="0" noProof="0" dirty="0">
                <a:ln>
                  <a:noFill/>
                </a:ln>
                <a:solidFill>
                  <a:prstClr val="black"/>
                </a:solidFill>
                <a:effectLst/>
                <a:uLnTx/>
                <a:uFillTx/>
                <a:ea typeface="+mn-ea"/>
                <a:cs typeface="+mn-cs"/>
              </a:rPr>
              <a:t>hard-and-fast guarantees</a:t>
            </a:r>
            <a:r>
              <a:rPr kumimoji="0" lang="en-US" sz="3200" b="0" i="0" u="none" strike="noStrike" kern="1200" cap="none" spc="0" normalizeH="0" baseline="0" noProof="0" dirty="0">
                <a:ln>
                  <a:noFill/>
                </a:ln>
                <a:solidFill>
                  <a:prstClr val="black"/>
                </a:solidFill>
                <a:effectLst/>
                <a:uLnTx/>
                <a:uFillTx/>
                <a:ea typeface="+mn-ea"/>
                <a:cs typeface="+mn-cs"/>
              </a:rPr>
              <a:t>” </a:t>
            </a:r>
            <a:r>
              <a:rPr lang="en-US" sz="3200" dirty="0">
                <a:solidFill>
                  <a:prstClr val="black"/>
                </a:solidFill>
              </a:rPr>
              <a:t>of security</a:t>
            </a:r>
            <a:r>
              <a:rPr kumimoji="0" lang="en-US" sz="3200" b="0" i="0" u="none" strike="noStrike" kern="1200" cap="none" spc="0" normalizeH="0" baseline="0" noProof="0" dirty="0">
                <a:ln>
                  <a:noFill/>
                </a:ln>
                <a:solidFill>
                  <a:prstClr val="black"/>
                </a:solidFill>
                <a:effectLst/>
                <a:uLnTx/>
                <a:uFillTx/>
                <a:ea typeface="+mn-ea"/>
                <a:cs typeface="+mn-cs"/>
              </a:rPr>
              <a:t>.</a:t>
            </a:r>
            <a:endParaRPr lang="en-US" sz="3200" dirty="0"/>
          </a:p>
        </p:txBody>
      </p:sp>
    </p:spTree>
    <p:extLst>
      <p:ext uri="{BB962C8B-B14F-4D97-AF65-F5344CB8AC3E}">
        <p14:creationId xmlns:p14="http://schemas.microsoft.com/office/powerpoint/2010/main" val="41241787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67C6A8-FB76-7453-5C47-3F0A6F258524}"/>
              </a:ext>
            </a:extLst>
          </p:cNvPr>
          <p:cNvSpPr txBox="1"/>
          <p:nvPr/>
        </p:nvSpPr>
        <p:spPr>
          <a:xfrm>
            <a:off x="739066" y="992460"/>
            <a:ext cx="9218974" cy="304698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rPr>
              <a:t>I and three coauthors from the </a:t>
            </a:r>
            <a:r>
              <a:rPr kumimoji="0" lang="en-US" sz="3200" b="0" i="0" u="none" strike="noStrike" kern="1200" cap="none" spc="0" normalizeH="0" baseline="0" noProof="0" dirty="0">
                <a:ln>
                  <a:noFill/>
                </a:ln>
                <a:solidFill>
                  <a:prstClr val="black"/>
                </a:solidFill>
                <a:effectLst/>
                <a:uLnTx/>
                <a:uFillTx/>
                <a:ea typeface="+mn-ea"/>
                <a:cs typeface="+mn-cs"/>
              </a:rPr>
              <a:t>Indian Statistical Institute in Kolkata carefully examined one of the most important articles in the development of LWE-based cryptography</a:t>
            </a:r>
            <a:r>
              <a:rPr lang="en-US" sz="3200" dirty="0">
                <a:solidFill>
                  <a:prstClr val="black"/>
                </a:solidFill>
                <a:cs typeface="Times New Roman" panose="02020603050405020304" pitchFamily="18" charset="0"/>
              </a:rPr>
              <a:t>: </a:t>
            </a:r>
            <a:r>
              <a:rPr lang="en-US" sz="3200" dirty="0" err="1">
                <a:solidFill>
                  <a:prstClr val="black"/>
                </a:solidFill>
                <a:cs typeface="Times New Roman" panose="02020603050405020304" pitchFamily="18" charset="0"/>
              </a:rPr>
              <a:t>Lyubashevsky</a:t>
            </a:r>
            <a:r>
              <a:rPr lang="en-US" sz="3200" dirty="0">
                <a:solidFill>
                  <a:prstClr val="black"/>
                </a:solidFill>
                <a:cs typeface="Times New Roman" panose="02020603050405020304" pitchFamily="18" charset="0"/>
              </a:rPr>
              <a:t>, </a:t>
            </a:r>
            <a:r>
              <a:rPr lang="en-US" sz="3200" dirty="0" err="1">
                <a:solidFill>
                  <a:prstClr val="black"/>
                </a:solidFill>
                <a:cs typeface="Times New Roman" panose="02020603050405020304" pitchFamily="18" charset="0"/>
              </a:rPr>
              <a:t>Peikert</a:t>
            </a:r>
            <a:r>
              <a:rPr lang="en-US" sz="3200" dirty="0">
                <a:solidFill>
                  <a:prstClr val="black"/>
                </a:solidFill>
                <a:cs typeface="Times New Roman" panose="02020603050405020304" pitchFamily="18" charset="0"/>
              </a:rPr>
              <a:t>, and Regev, “On ideal lattices and learning with errors over rings,” </a:t>
            </a:r>
            <a:r>
              <a:rPr lang="en-US" sz="3200" i="1" dirty="0">
                <a:solidFill>
                  <a:prstClr val="black"/>
                </a:solidFill>
                <a:cs typeface="Times New Roman" panose="02020603050405020304" pitchFamily="18" charset="0"/>
              </a:rPr>
              <a:t>J. ACM</a:t>
            </a:r>
            <a:r>
              <a:rPr lang="en-US" sz="3200" dirty="0">
                <a:solidFill>
                  <a:prstClr val="black"/>
                </a:solidFill>
                <a:cs typeface="Times New Roman" panose="02020603050405020304" pitchFamily="18" charset="0"/>
              </a:rPr>
              <a:t>, 2013.</a:t>
            </a:r>
          </a:p>
        </p:txBody>
      </p:sp>
    </p:spTree>
    <p:extLst>
      <p:ext uri="{BB962C8B-B14F-4D97-AF65-F5344CB8AC3E}">
        <p14:creationId xmlns:p14="http://schemas.microsoft.com/office/powerpoint/2010/main" val="31264147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667C6A8-FB76-7453-5C47-3F0A6F258524}"/>
              </a:ext>
            </a:extLst>
          </p:cNvPr>
          <p:cNvSpPr txBox="1"/>
          <p:nvPr/>
        </p:nvSpPr>
        <p:spPr>
          <a:xfrm>
            <a:off x="739066" y="992460"/>
            <a:ext cx="9218974" cy="501675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rPr>
              <a:t>I and three coauthors from the </a:t>
            </a:r>
            <a:r>
              <a:rPr kumimoji="0" lang="en-US" sz="3200" b="0" i="0" u="none" strike="noStrike" kern="1200" cap="none" spc="0" normalizeH="0" baseline="0" noProof="0" dirty="0">
                <a:ln>
                  <a:noFill/>
                </a:ln>
                <a:solidFill>
                  <a:prstClr val="black"/>
                </a:solidFill>
                <a:effectLst/>
                <a:uLnTx/>
                <a:uFillTx/>
                <a:ea typeface="+mn-ea"/>
                <a:cs typeface="+mn-cs"/>
              </a:rPr>
              <a:t>Indian Statistical Institute in Kolkata carefully examined one of the most important articles in the development of LWE-based cryptography</a:t>
            </a:r>
            <a:r>
              <a:rPr lang="en-US" sz="3200" dirty="0">
                <a:solidFill>
                  <a:prstClr val="black"/>
                </a:solidFill>
                <a:cs typeface="Times New Roman" panose="02020603050405020304" pitchFamily="18" charset="0"/>
              </a:rPr>
              <a:t>: </a:t>
            </a:r>
            <a:r>
              <a:rPr lang="en-US" sz="3200" dirty="0" err="1">
                <a:solidFill>
                  <a:prstClr val="black"/>
                </a:solidFill>
                <a:cs typeface="Times New Roman" panose="02020603050405020304" pitchFamily="18" charset="0"/>
              </a:rPr>
              <a:t>Lyubashevsky</a:t>
            </a:r>
            <a:r>
              <a:rPr lang="en-US" sz="3200" dirty="0">
                <a:solidFill>
                  <a:prstClr val="black"/>
                </a:solidFill>
                <a:cs typeface="Times New Roman" panose="02020603050405020304" pitchFamily="18" charset="0"/>
              </a:rPr>
              <a:t>, </a:t>
            </a:r>
            <a:r>
              <a:rPr lang="en-US" sz="3200" dirty="0" err="1">
                <a:solidFill>
                  <a:prstClr val="black"/>
                </a:solidFill>
                <a:cs typeface="Times New Roman" panose="02020603050405020304" pitchFamily="18" charset="0"/>
              </a:rPr>
              <a:t>Peikert</a:t>
            </a:r>
            <a:r>
              <a:rPr lang="en-US" sz="3200" dirty="0">
                <a:solidFill>
                  <a:prstClr val="black"/>
                </a:solidFill>
                <a:cs typeface="Times New Roman" panose="02020603050405020304" pitchFamily="18" charset="0"/>
              </a:rPr>
              <a:t>, and Regev, “On ideal lattices and learning with errors over rings,” </a:t>
            </a:r>
            <a:r>
              <a:rPr lang="en-US" sz="3200" i="1" dirty="0">
                <a:solidFill>
                  <a:prstClr val="black"/>
                </a:solidFill>
                <a:cs typeface="Times New Roman" panose="02020603050405020304" pitchFamily="18" charset="0"/>
              </a:rPr>
              <a:t>J. ACM</a:t>
            </a:r>
            <a:r>
              <a:rPr lang="en-US" sz="3200" dirty="0">
                <a:solidFill>
                  <a:prstClr val="black"/>
                </a:solidFill>
                <a:cs typeface="Times New Roman" panose="02020603050405020304" pitchFamily="18" charset="0"/>
              </a:rPr>
              <a:t>, 2013.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cs typeface="Times New Roman" panose="02020603050405020304" pitchFamily="18" charset="0"/>
              </a:rPr>
              <a:t>The central result of that article is a provable security theorem relating LWE to an important computational problem denoted SIVP</a:t>
            </a:r>
            <a:r>
              <a:rPr lang="el-GR" sz="3200" baseline="-25000" dirty="0">
                <a:solidFill>
                  <a:prstClr val="black"/>
                </a:solidFill>
                <a:latin typeface="Times New Roman" panose="02020603050405020304" pitchFamily="18" charset="0"/>
                <a:cs typeface="Times New Roman" panose="02020603050405020304" pitchFamily="18" charset="0"/>
              </a:rPr>
              <a:t>Г</a:t>
            </a:r>
            <a:r>
              <a:rPr lang="en-US" sz="3200" dirty="0">
                <a:solidFill>
                  <a:prstClr val="black"/>
                </a:solidFill>
                <a:latin typeface="Times New Roman" panose="02020603050405020304" pitchFamily="18" charset="0"/>
                <a:cs typeface="Times New Roman" panose="02020603050405020304" pitchFamily="18" charset="0"/>
              </a:rPr>
              <a:t>.</a:t>
            </a:r>
            <a:endParaRPr kumimoji="0" lang="en-US" sz="3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2098947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D7AC25-F5DB-B383-FAA4-AE473931AB34}"/>
              </a:ext>
            </a:extLst>
          </p:cNvPr>
          <p:cNvSpPr txBox="1"/>
          <p:nvPr/>
        </p:nvSpPr>
        <p:spPr>
          <a:xfrm>
            <a:off x="3071674" y="603682"/>
            <a:ext cx="6649376" cy="796075"/>
          </a:xfrm>
          <a:prstGeom prst="rect">
            <a:avLst/>
          </a:prstGeom>
          <a:noFill/>
        </p:spPr>
        <p:txBody>
          <a:bodyPr wrap="square" rtlCol="0">
            <a:spAutoFit/>
          </a:bodyPr>
          <a:lstStyle/>
          <a:p>
            <a:r>
              <a:rPr lang="en-US" sz="4400" dirty="0"/>
              <a:t>1. Quantum Computation</a:t>
            </a:r>
          </a:p>
        </p:txBody>
      </p:sp>
      <p:sp>
        <p:nvSpPr>
          <p:cNvPr id="3" name="TextBox 2">
            <a:extLst>
              <a:ext uri="{FF2B5EF4-FFF2-40B4-BE49-F238E27FC236}">
                <a16:creationId xmlns:a16="http://schemas.microsoft.com/office/drawing/2014/main" id="{06F0BA57-1EFB-A459-39B7-D24D4CC46E81}"/>
              </a:ext>
            </a:extLst>
          </p:cNvPr>
          <p:cNvSpPr txBox="1"/>
          <p:nvPr/>
        </p:nvSpPr>
        <p:spPr>
          <a:xfrm>
            <a:off x="1151138" y="1784412"/>
            <a:ext cx="9889724" cy="584775"/>
          </a:xfrm>
          <a:prstGeom prst="rect">
            <a:avLst/>
          </a:prstGeom>
          <a:noFill/>
        </p:spPr>
        <p:txBody>
          <a:bodyPr wrap="square" rtlCol="0">
            <a:spAutoFit/>
          </a:bodyPr>
          <a:lstStyle/>
          <a:p>
            <a:r>
              <a:rPr lang="en-US" sz="3200" dirty="0"/>
              <a:t>Exponentially faster than classical computation:</a:t>
            </a:r>
          </a:p>
        </p:txBody>
      </p:sp>
    </p:spTree>
    <p:extLst>
      <p:ext uri="{BB962C8B-B14F-4D97-AF65-F5344CB8AC3E}">
        <p14:creationId xmlns:p14="http://schemas.microsoft.com/office/powerpoint/2010/main" val="13566814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8D229E-BAF4-8ED8-93D1-0786FAB5FBE0}"/>
              </a:ext>
            </a:extLst>
          </p:cNvPr>
          <p:cNvSpPr txBox="1"/>
          <p:nvPr/>
        </p:nvSpPr>
        <p:spPr>
          <a:xfrm>
            <a:off x="669073" y="624468"/>
            <a:ext cx="10772078" cy="1077218"/>
          </a:xfrm>
          <a:prstGeom prst="rect">
            <a:avLst/>
          </a:prstGeom>
          <a:noFill/>
        </p:spPr>
        <p:txBody>
          <a:bodyPr wrap="square" rtlCol="0">
            <a:spAutoFit/>
          </a:bodyPr>
          <a:lstStyle/>
          <a:p>
            <a:r>
              <a:rPr lang="en-US" sz="3200" dirty="0"/>
              <a:t>SIVP</a:t>
            </a:r>
            <a:r>
              <a:rPr lang="en-US" sz="3200" baseline="-25000" dirty="0">
                <a:cs typeface="Times New Roman" panose="02020603050405020304" pitchFamily="18" charset="0"/>
              </a:rPr>
              <a:t>Г</a:t>
            </a:r>
            <a:r>
              <a:rPr lang="en-US" sz="3200" dirty="0"/>
              <a:t> is the approximate Short Independent Vectors Problem with approximation factor </a:t>
            </a:r>
            <a:r>
              <a:rPr lang="en-US" sz="3200" dirty="0">
                <a:cs typeface="Times New Roman" panose="02020603050405020304" pitchFamily="18" charset="0"/>
              </a:rPr>
              <a:t>Г.  </a:t>
            </a:r>
          </a:p>
        </p:txBody>
      </p:sp>
    </p:spTree>
    <p:extLst>
      <p:ext uri="{BB962C8B-B14F-4D97-AF65-F5344CB8AC3E}">
        <p14:creationId xmlns:p14="http://schemas.microsoft.com/office/powerpoint/2010/main" val="40484208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8D229E-BAF4-8ED8-93D1-0786FAB5FBE0}"/>
              </a:ext>
            </a:extLst>
          </p:cNvPr>
          <p:cNvSpPr txBox="1"/>
          <p:nvPr/>
        </p:nvSpPr>
        <p:spPr>
          <a:xfrm>
            <a:off x="669073" y="624468"/>
            <a:ext cx="10772078" cy="5016758"/>
          </a:xfrm>
          <a:prstGeom prst="rect">
            <a:avLst/>
          </a:prstGeom>
          <a:noFill/>
        </p:spPr>
        <p:txBody>
          <a:bodyPr wrap="square" rtlCol="0">
            <a:spAutoFit/>
          </a:bodyPr>
          <a:lstStyle/>
          <a:p>
            <a:r>
              <a:rPr lang="en-US" sz="3200" dirty="0"/>
              <a:t>SIVP</a:t>
            </a:r>
            <a:r>
              <a:rPr lang="en-US" sz="3200" baseline="-25000" dirty="0">
                <a:cs typeface="Times New Roman" panose="02020603050405020304" pitchFamily="18" charset="0"/>
              </a:rPr>
              <a:t>Г</a:t>
            </a:r>
            <a:r>
              <a:rPr lang="en-US" sz="3200" dirty="0"/>
              <a:t> is the approximate Short Independent Vectors Problem with approximation factor </a:t>
            </a:r>
            <a:r>
              <a:rPr lang="en-US" sz="3200" dirty="0">
                <a:cs typeface="Times New Roman" panose="02020603050405020304" pitchFamily="18" charset="0"/>
              </a:rPr>
              <a:t>Г.  </a:t>
            </a:r>
          </a:p>
          <a:p>
            <a:endParaRPr lang="en-US" sz="3200" dirty="0">
              <a:latin typeface="Times New Roman" panose="02020603050405020304" pitchFamily="18" charset="0"/>
              <a:cs typeface="Times New Roman" panose="02020603050405020304" pitchFamily="18" charset="0"/>
            </a:endParaRPr>
          </a:p>
          <a:p>
            <a:r>
              <a:rPr lang="en-US" sz="3200" dirty="0">
                <a:cs typeface="Times New Roman" panose="02020603050405020304" pitchFamily="18" charset="0"/>
              </a:rPr>
              <a:t>Given an </a:t>
            </a:r>
            <a:r>
              <a:rPr lang="en-US" sz="3200" i="1" dirty="0">
                <a:cs typeface="Times New Roman" panose="02020603050405020304" pitchFamily="18" charset="0"/>
              </a:rPr>
              <a:t>n</a:t>
            </a:r>
            <a:r>
              <a:rPr lang="en-US" sz="3200" dirty="0">
                <a:cs typeface="Times New Roman" panose="02020603050405020304" pitchFamily="18" charset="0"/>
              </a:rPr>
              <a:t>-dimensional lattice L, this is the problem of finding  </a:t>
            </a:r>
            <a:r>
              <a:rPr lang="en-US" sz="3200" i="1" dirty="0">
                <a:cs typeface="Times New Roman" panose="02020603050405020304" pitchFamily="18" charset="0"/>
              </a:rPr>
              <a:t>n</a:t>
            </a:r>
            <a:r>
              <a:rPr lang="en-US" sz="3200" dirty="0">
                <a:cs typeface="Times New Roman" panose="02020603050405020304" pitchFamily="18" charset="0"/>
              </a:rPr>
              <a:t>  independent vectors in L such that the longest of these vectors has length at most  Г</a:t>
            </a:r>
            <a:r>
              <a:rPr lang="el-GR" sz="3200" dirty="0">
                <a:cs typeface="Times New Roman" panose="02020603050405020304" pitchFamily="18" charset="0"/>
              </a:rPr>
              <a:t>λ</a:t>
            </a:r>
            <a:r>
              <a:rPr lang="en-US" sz="3200" dirty="0">
                <a:cs typeface="Times New Roman" panose="02020603050405020304" pitchFamily="18" charset="0"/>
              </a:rPr>
              <a:t>, where </a:t>
            </a:r>
            <a:r>
              <a:rPr lang="el-GR" sz="3200" dirty="0">
                <a:cs typeface="Times New Roman" panose="02020603050405020304" pitchFamily="18" charset="0"/>
              </a:rPr>
              <a:t>λ</a:t>
            </a:r>
            <a:r>
              <a:rPr lang="en-US" sz="3200" dirty="0">
                <a:cs typeface="Times New Roman" panose="02020603050405020304" pitchFamily="18" charset="0"/>
              </a:rPr>
              <a:t> is the length of the shortest vector among all longest vectors of a set of  </a:t>
            </a:r>
            <a:r>
              <a:rPr lang="en-US" sz="3200" i="1" dirty="0">
                <a:cs typeface="Times New Roman" panose="02020603050405020304" pitchFamily="18" charset="0"/>
              </a:rPr>
              <a:t>n</a:t>
            </a:r>
            <a:r>
              <a:rPr lang="en-US" sz="3200" dirty="0">
                <a:cs typeface="Times New Roman" panose="02020603050405020304" pitchFamily="18" charset="0"/>
              </a:rPr>
              <a:t>  independent lattice vectors:</a:t>
            </a:r>
          </a:p>
          <a:p>
            <a:r>
              <a:rPr lang="en-US" sz="3200" dirty="0">
                <a:cs typeface="Times New Roman" panose="02020603050405020304" pitchFamily="18" charset="0"/>
              </a:rPr>
              <a:t>	</a:t>
            </a:r>
            <a:r>
              <a:rPr lang="el-GR" sz="3200" dirty="0">
                <a:cs typeface="Times New Roman" panose="02020603050405020304" pitchFamily="18" charset="0"/>
              </a:rPr>
              <a:t>λ</a:t>
            </a:r>
            <a:r>
              <a:rPr lang="en-US" sz="3200" dirty="0">
                <a:cs typeface="Times New Roman" panose="02020603050405020304" pitchFamily="18" charset="0"/>
              </a:rPr>
              <a:t> = </a:t>
            </a:r>
            <a:r>
              <a:rPr lang="en-US" sz="3200" dirty="0" err="1">
                <a:cs typeface="Times New Roman" panose="02020603050405020304" pitchFamily="18" charset="0"/>
              </a:rPr>
              <a:t>min</a:t>
            </a:r>
            <a:r>
              <a:rPr lang="en-US" sz="3200" i="1" baseline="-25000" dirty="0" err="1">
                <a:cs typeface="Times New Roman" panose="02020603050405020304" pitchFamily="18" charset="0"/>
              </a:rPr>
              <a:t>S</a:t>
            </a:r>
            <a:r>
              <a:rPr lang="en-US" sz="3200" dirty="0">
                <a:cs typeface="Times New Roman" panose="02020603050405020304" pitchFamily="18" charset="0"/>
              </a:rPr>
              <a:t>{|</a:t>
            </a:r>
            <a:r>
              <a:rPr lang="en-US" sz="3200" i="1" dirty="0">
                <a:cs typeface="Times New Roman" panose="02020603050405020304" pitchFamily="18" charset="0"/>
              </a:rPr>
              <a:t>v</a:t>
            </a:r>
            <a:r>
              <a:rPr lang="en-US" sz="3200" dirty="0">
                <a:cs typeface="Times New Roman" panose="02020603050405020304" pitchFamily="18" charset="0"/>
              </a:rPr>
              <a:t>| : </a:t>
            </a:r>
            <a:r>
              <a:rPr lang="en-US" sz="3200" i="1" dirty="0">
                <a:cs typeface="Times New Roman" panose="02020603050405020304" pitchFamily="18" charset="0"/>
              </a:rPr>
              <a:t>S</a:t>
            </a:r>
            <a:r>
              <a:rPr lang="en-US" sz="3200" dirty="0">
                <a:cs typeface="Times New Roman" panose="02020603050405020304" pitchFamily="18" charset="0"/>
              </a:rPr>
              <a:t> is a set of  </a:t>
            </a:r>
            <a:r>
              <a:rPr lang="en-US" sz="3200" i="1" dirty="0">
                <a:cs typeface="Times New Roman" panose="02020603050405020304" pitchFamily="18" charset="0"/>
              </a:rPr>
              <a:t>n</a:t>
            </a:r>
            <a:r>
              <a:rPr lang="en-US" sz="3200" dirty="0">
                <a:cs typeface="Times New Roman" panose="02020603050405020304" pitchFamily="18" charset="0"/>
              </a:rPr>
              <a:t>  independent vectors </a:t>
            </a:r>
          </a:p>
          <a:p>
            <a:r>
              <a:rPr lang="en-US" sz="3200" dirty="0">
                <a:cs typeface="Times New Roman" panose="02020603050405020304" pitchFamily="18" charset="0"/>
              </a:rPr>
              <a:t>			     in L and </a:t>
            </a:r>
            <a:r>
              <a:rPr lang="en-US" sz="3200" i="1" dirty="0">
                <a:cs typeface="Times New Roman" panose="02020603050405020304" pitchFamily="18" charset="0"/>
              </a:rPr>
              <a:t>v</a:t>
            </a:r>
            <a:r>
              <a:rPr lang="en-US" sz="3200" dirty="0">
                <a:cs typeface="Times New Roman" panose="02020603050405020304" pitchFamily="18" charset="0"/>
              </a:rPr>
              <a:t> is a longest vector in </a:t>
            </a:r>
            <a:r>
              <a:rPr lang="en-US" sz="3200" i="1" dirty="0">
                <a:cs typeface="Times New Roman" panose="02020603050405020304" pitchFamily="18" charset="0"/>
              </a:rPr>
              <a:t>S</a:t>
            </a:r>
            <a:r>
              <a:rPr lang="en-US" sz="3200" dirty="0">
                <a:cs typeface="Times New Roman" panose="02020603050405020304" pitchFamily="18" charset="0"/>
              </a:rPr>
              <a:t>}.</a:t>
            </a:r>
          </a:p>
        </p:txBody>
      </p:sp>
    </p:spTree>
    <p:extLst>
      <p:ext uri="{BB962C8B-B14F-4D97-AF65-F5344CB8AC3E}">
        <p14:creationId xmlns:p14="http://schemas.microsoft.com/office/powerpoint/2010/main" val="313301733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8D229E-BAF4-8ED8-93D1-0786FAB5FBE0}"/>
              </a:ext>
            </a:extLst>
          </p:cNvPr>
          <p:cNvSpPr txBox="1"/>
          <p:nvPr/>
        </p:nvSpPr>
        <p:spPr>
          <a:xfrm>
            <a:off x="1020932" y="825623"/>
            <a:ext cx="9499107" cy="2062103"/>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Theorem</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of </a:t>
            </a:r>
            <a:r>
              <a:rPr lang="en-US" sz="3200" b="1" dirty="0" err="1">
                <a:latin typeface="Times New Roman" panose="02020603050405020304" pitchFamily="18" charset="0"/>
                <a:cs typeface="Times New Roman" panose="02020603050405020304" pitchFamily="18" charset="0"/>
              </a:rPr>
              <a:t>Peikert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Lyubashevsky</a:t>
            </a:r>
            <a:r>
              <a:rPr lang="en-US" sz="3200" b="1" dirty="0">
                <a:latin typeface="Times New Roman" panose="02020603050405020304" pitchFamily="18" charset="0"/>
                <a:cs typeface="Times New Roman" panose="02020603050405020304" pitchFamily="18" charset="0"/>
              </a:rPr>
              <a:t>, and Regev</a:t>
            </a:r>
            <a:r>
              <a:rPr lang="en-US" sz="3200" dirty="0">
                <a:latin typeface="Times New Roman" panose="02020603050405020304" pitchFamily="18" charset="0"/>
                <a:cs typeface="Times New Roman" panose="02020603050405020304" pitchFamily="18" charset="0"/>
              </a:rPr>
              <a:t> (informal version). </a:t>
            </a:r>
            <a:r>
              <a:rPr lang="en-US" sz="3200" u="sng" dirty="0">
                <a:latin typeface="Times New Roman" panose="02020603050405020304" pitchFamily="18" charset="0"/>
                <a:cs typeface="Times New Roman" panose="02020603050405020304" pitchFamily="18" charset="0"/>
              </a:rPr>
              <a:t>For lattices that come from number rings, the problem SIVP</a:t>
            </a:r>
            <a:r>
              <a:rPr lang="az-Cyrl-AZ" sz="3200" u="sng" baseline="-25000" dirty="0">
                <a:latin typeface="Times New Roman" panose="02020603050405020304" pitchFamily="18" charset="0"/>
                <a:cs typeface="Times New Roman" panose="02020603050405020304" pitchFamily="18" charset="0"/>
              </a:rPr>
              <a:t>Г</a:t>
            </a:r>
            <a:r>
              <a:rPr lang="en-US" sz="3200" u="sng" dirty="0">
                <a:latin typeface="Times New Roman" panose="02020603050405020304" pitchFamily="18" charset="0"/>
                <a:cs typeface="Times New Roman" panose="02020603050405020304" pitchFamily="18" charset="0"/>
              </a:rPr>
              <a:t> reduces in polynomial time to the problem decision-LWE </a:t>
            </a:r>
            <a:r>
              <a:rPr lang="en-US" sz="3200" dirty="0">
                <a:latin typeface="Times New Roman" panose="02020603050405020304" pitchFamily="18" charset="0"/>
                <a:cs typeface="Times New Roman" panose="02020603050405020304" pitchFamily="18" charset="0"/>
              </a:rPr>
              <a:t>(denoted DLWE).</a:t>
            </a:r>
          </a:p>
        </p:txBody>
      </p:sp>
    </p:spTree>
    <p:extLst>
      <p:ext uri="{BB962C8B-B14F-4D97-AF65-F5344CB8AC3E}">
        <p14:creationId xmlns:p14="http://schemas.microsoft.com/office/powerpoint/2010/main" val="26981799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8D229E-BAF4-8ED8-93D1-0786FAB5FBE0}"/>
              </a:ext>
            </a:extLst>
          </p:cNvPr>
          <p:cNvSpPr txBox="1"/>
          <p:nvPr/>
        </p:nvSpPr>
        <p:spPr>
          <a:xfrm>
            <a:off x="1020932" y="825623"/>
            <a:ext cx="9499107" cy="5016758"/>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Theorem</a:t>
            </a:r>
            <a:r>
              <a:rPr lang="en-US" sz="32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of </a:t>
            </a:r>
            <a:r>
              <a:rPr lang="en-US" sz="3200" b="1" dirty="0" err="1">
                <a:latin typeface="Times New Roman" panose="02020603050405020304" pitchFamily="18" charset="0"/>
                <a:cs typeface="Times New Roman" panose="02020603050405020304" pitchFamily="18" charset="0"/>
              </a:rPr>
              <a:t>Peikert</a:t>
            </a:r>
            <a:r>
              <a:rPr lang="en-US" sz="3200" b="1" dirty="0">
                <a:latin typeface="Times New Roman" panose="02020603050405020304" pitchFamily="18" charset="0"/>
                <a:cs typeface="Times New Roman" panose="02020603050405020304" pitchFamily="18" charset="0"/>
              </a:rPr>
              <a:t>, </a:t>
            </a:r>
            <a:r>
              <a:rPr lang="en-US" sz="3200" b="1" dirty="0" err="1">
                <a:latin typeface="Times New Roman" panose="02020603050405020304" pitchFamily="18" charset="0"/>
                <a:cs typeface="Times New Roman" panose="02020603050405020304" pitchFamily="18" charset="0"/>
              </a:rPr>
              <a:t>Lyubashevsky</a:t>
            </a:r>
            <a:r>
              <a:rPr lang="en-US" sz="3200" b="1" dirty="0">
                <a:latin typeface="Times New Roman" panose="02020603050405020304" pitchFamily="18" charset="0"/>
                <a:cs typeface="Times New Roman" panose="02020603050405020304" pitchFamily="18" charset="0"/>
              </a:rPr>
              <a:t>, and Regev</a:t>
            </a:r>
            <a:r>
              <a:rPr lang="en-US" sz="3200" dirty="0">
                <a:latin typeface="Times New Roman" panose="02020603050405020304" pitchFamily="18" charset="0"/>
                <a:cs typeface="Times New Roman" panose="02020603050405020304" pitchFamily="18" charset="0"/>
              </a:rPr>
              <a:t> (informal version). </a:t>
            </a:r>
            <a:r>
              <a:rPr lang="en-US" sz="3200" u="sng" dirty="0">
                <a:latin typeface="Times New Roman" panose="02020603050405020304" pitchFamily="18" charset="0"/>
                <a:cs typeface="Times New Roman" panose="02020603050405020304" pitchFamily="18" charset="0"/>
              </a:rPr>
              <a:t>For lattices that come from number rings, the problem SIVP</a:t>
            </a:r>
            <a:r>
              <a:rPr lang="az-Cyrl-AZ" sz="3200" u="sng" baseline="-25000" dirty="0">
                <a:latin typeface="Times New Roman" panose="02020603050405020304" pitchFamily="18" charset="0"/>
                <a:cs typeface="Times New Roman" panose="02020603050405020304" pitchFamily="18" charset="0"/>
              </a:rPr>
              <a:t>Г</a:t>
            </a:r>
            <a:r>
              <a:rPr lang="en-US" sz="3200" u="sng" dirty="0">
                <a:latin typeface="Times New Roman" panose="02020603050405020304" pitchFamily="18" charset="0"/>
                <a:cs typeface="Times New Roman" panose="02020603050405020304" pitchFamily="18" charset="0"/>
              </a:rPr>
              <a:t> reduces in polynomial time to the problem decision-LWE </a:t>
            </a:r>
            <a:r>
              <a:rPr lang="en-US" sz="3200" dirty="0">
                <a:latin typeface="Times New Roman" panose="02020603050405020304" pitchFamily="18" charset="0"/>
                <a:cs typeface="Times New Roman" panose="02020603050405020304" pitchFamily="18" charset="0"/>
              </a:rPr>
              <a:t>(denoted DLWE).</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The proof of this theorem has a complicated structure, consisting of 9 nested sub-reductions.</a:t>
            </a:r>
          </a:p>
          <a:p>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This structure can be visualized as a set of 9 Russian “matryoshka dolls”:</a:t>
            </a:r>
          </a:p>
        </p:txBody>
      </p:sp>
    </p:spTree>
    <p:extLst>
      <p:ext uri="{BB962C8B-B14F-4D97-AF65-F5344CB8AC3E}">
        <p14:creationId xmlns:p14="http://schemas.microsoft.com/office/powerpoint/2010/main" val="36258479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F818276-2BA7-0F88-569D-364A7C2400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0124" y="922583"/>
            <a:ext cx="9245283" cy="5076773"/>
          </a:xfrm>
          <a:prstGeom prst="rect">
            <a:avLst/>
          </a:prstGeom>
        </p:spPr>
      </p:pic>
    </p:spTree>
    <p:extLst>
      <p:ext uri="{BB962C8B-B14F-4D97-AF65-F5344CB8AC3E}">
        <p14:creationId xmlns:p14="http://schemas.microsoft.com/office/powerpoint/2010/main" val="13888578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0A3E36-519D-BD6D-0F42-9E1E20EFFBBF}"/>
              </a:ext>
            </a:extLst>
          </p:cNvPr>
          <p:cNvSpPr txBox="1"/>
          <p:nvPr/>
        </p:nvSpPr>
        <p:spPr>
          <a:xfrm>
            <a:off x="814039" y="585927"/>
            <a:ext cx="10655911" cy="584775"/>
          </a:xfrm>
          <a:prstGeom prst="rect">
            <a:avLst/>
          </a:prstGeom>
          <a:noFill/>
        </p:spPr>
        <p:txBody>
          <a:bodyPr wrap="square" rtlCol="0">
            <a:spAutoFit/>
          </a:bodyPr>
          <a:lstStyle/>
          <a:p>
            <a:r>
              <a:rPr lang="en-US" sz="3200" dirty="0"/>
              <a:t>This structure has two serious consequences:</a:t>
            </a:r>
          </a:p>
        </p:txBody>
      </p:sp>
    </p:spTree>
    <p:extLst>
      <p:ext uri="{BB962C8B-B14F-4D97-AF65-F5344CB8AC3E}">
        <p14:creationId xmlns:p14="http://schemas.microsoft.com/office/powerpoint/2010/main" val="17543600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0A3E36-519D-BD6D-0F42-9E1E20EFFBBF}"/>
              </a:ext>
            </a:extLst>
          </p:cNvPr>
          <p:cNvSpPr txBox="1"/>
          <p:nvPr/>
        </p:nvSpPr>
        <p:spPr>
          <a:xfrm>
            <a:off x="814039" y="585927"/>
            <a:ext cx="10655911" cy="2062103"/>
          </a:xfrm>
          <a:prstGeom prst="rect">
            <a:avLst/>
          </a:prstGeom>
          <a:noFill/>
        </p:spPr>
        <p:txBody>
          <a:bodyPr wrap="square" rtlCol="0">
            <a:spAutoFit/>
          </a:bodyPr>
          <a:lstStyle/>
          <a:p>
            <a:r>
              <a:rPr lang="en-US" sz="3200" dirty="0"/>
              <a:t>This structure has two serious consequences:</a:t>
            </a:r>
          </a:p>
          <a:p>
            <a:endParaRPr lang="en-US" sz="3200" dirty="0"/>
          </a:p>
          <a:p>
            <a:r>
              <a:rPr lang="en-US" sz="3200" dirty="0">
                <a:cs typeface="Times New Roman" panose="02020603050405020304" pitchFamily="18" charset="0"/>
              </a:rPr>
              <a:t>● the tightness gaps of the sub-reductions multiply together to give the tightness gap of the complete reduction;</a:t>
            </a:r>
          </a:p>
        </p:txBody>
      </p:sp>
    </p:spTree>
    <p:extLst>
      <p:ext uri="{BB962C8B-B14F-4D97-AF65-F5344CB8AC3E}">
        <p14:creationId xmlns:p14="http://schemas.microsoft.com/office/powerpoint/2010/main" val="25779832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0A3E36-519D-BD6D-0F42-9E1E20EFFBBF}"/>
              </a:ext>
            </a:extLst>
          </p:cNvPr>
          <p:cNvSpPr txBox="1"/>
          <p:nvPr/>
        </p:nvSpPr>
        <p:spPr>
          <a:xfrm>
            <a:off x="814039" y="585927"/>
            <a:ext cx="10655911" cy="4031873"/>
          </a:xfrm>
          <a:prstGeom prst="rect">
            <a:avLst/>
          </a:prstGeom>
          <a:noFill/>
        </p:spPr>
        <p:txBody>
          <a:bodyPr wrap="square" rtlCol="0">
            <a:spAutoFit/>
          </a:bodyPr>
          <a:lstStyle/>
          <a:p>
            <a:r>
              <a:rPr lang="en-US" sz="3200" dirty="0"/>
              <a:t>This structure has two serious consequences:</a:t>
            </a:r>
          </a:p>
          <a:p>
            <a:endParaRPr lang="en-US" sz="3200" dirty="0"/>
          </a:p>
          <a:p>
            <a:r>
              <a:rPr lang="en-US" sz="3200" dirty="0">
                <a:cs typeface="Times New Roman" panose="02020603050405020304" pitchFamily="18" charset="0"/>
              </a:rPr>
              <a:t>● the tightness gaps of the sub-reductions multiply together to give the tightness gap of the complete reduction;</a:t>
            </a:r>
          </a:p>
          <a:p>
            <a:endParaRPr lang="en-US" sz="3200" dirty="0">
              <a:cs typeface="Times New Roman" panose="02020603050405020304" pitchFamily="18" charset="0"/>
            </a:endParaRPr>
          </a:p>
          <a:p>
            <a:r>
              <a:rPr lang="en-US" sz="3200" dirty="0">
                <a:cs typeface="Times New Roman" panose="02020603050405020304" pitchFamily="18" charset="0"/>
              </a:rPr>
              <a:t>● 7 of the 9 sub-reductions occur within a quantum computer that is in the process of analyzing a certain quantum state, that is, a certain fixed vector in a Hilbert space of dimension 2</a:t>
            </a:r>
            <a:r>
              <a:rPr lang="en-US" sz="3200" i="1" baseline="30000" dirty="0">
                <a:cs typeface="Times New Roman" panose="02020603050405020304" pitchFamily="18" charset="0"/>
              </a:rPr>
              <a:t>n</a:t>
            </a:r>
            <a:r>
              <a:rPr lang="en-US" sz="3200" dirty="0">
                <a:cs typeface="Times New Roman" panose="02020603050405020304" pitchFamily="18" charset="0"/>
              </a:rPr>
              <a:t>.  </a:t>
            </a:r>
            <a:endParaRPr lang="en-US" sz="3200" dirty="0"/>
          </a:p>
        </p:txBody>
      </p:sp>
    </p:spTree>
    <p:extLst>
      <p:ext uri="{BB962C8B-B14F-4D97-AF65-F5344CB8AC3E}">
        <p14:creationId xmlns:p14="http://schemas.microsoft.com/office/powerpoint/2010/main" val="376922451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40A3E36-519D-BD6D-0F42-9E1E20EFFBBF}"/>
              </a:ext>
            </a:extLst>
          </p:cNvPr>
          <p:cNvSpPr txBox="1"/>
          <p:nvPr/>
        </p:nvSpPr>
        <p:spPr>
          <a:xfrm>
            <a:off x="814039" y="585927"/>
            <a:ext cx="10655911" cy="6001643"/>
          </a:xfrm>
          <a:prstGeom prst="rect">
            <a:avLst/>
          </a:prstGeom>
          <a:noFill/>
        </p:spPr>
        <p:txBody>
          <a:bodyPr wrap="square" rtlCol="0">
            <a:spAutoFit/>
          </a:bodyPr>
          <a:lstStyle/>
          <a:p>
            <a:r>
              <a:rPr lang="en-US" sz="3200" dirty="0"/>
              <a:t>This structure has two serious consequences:</a:t>
            </a:r>
          </a:p>
          <a:p>
            <a:endParaRPr lang="en-US" sz="3200" dirty="0"/>
          </a:p>
          <a:p>
            <a:r>
              <a:rPr lang="en-US" sz="3200" dirty="0">
                <a:cs typeface="Times New Roman" panose="02020603050405020304" pitchFamily="18" charset="0"/>
              </a:rPr>
              <a:t>● the tightness gaps of the sub-reductions multiply together to give the tightness gap of the complete reduction;</a:t>
            </a:r>
          </a:p>
          <a:p>
            <a:endParaRPr lang="en-US" sz="3200" dirty="0">
              <a:cs typeface="Times New Roman" panose="02020603050405020304" pitchFamily="18" charset="0"/>
            </a:endParaRPr>
          </a:p>
          <a:p>
            <a:r>
              <a:rPr lang="en-US" sz="3200" dirty="0">
                <a:cs typeface="Times New Roman" panose="02020603050405020304" pitchFamily="18" charset="0"/>
              </a:rPr>
              <a:t>● 7 of the 9 sub-reductions occur within a quantum computer that is in the process of analyzing a certain quantum state, that is, a certain fixed vector in a Hilbert space of dimension 2</a:t>
            </a:r>
            <a:r>
              <a:rPr lang="en-US" sz="3200" i="1" baseline="30000" dirty="0">
                <a:cs typeface="Times New Roman" panose="02020603050405020304" pitchFamily="18" charset="0"/>
              </a:rPr>
              <a:t>n</a:t>
            </a:r>
            <a:r>
              <a:rPr lang="en-US" sz="3200" dirty="0">
                <a:cs typeface="Times New Roman" panose="02020603050405020304" pitchFamily="18" charset="0"/>
              </a:rPr>
              <a:t>.  Moreover, certain values must be stored between different sub-reductions. However, no one knows how to preserve information in this manner, because in quantum physics observation of a quantum state destroys the state.</a:t>
            </a:r>
            <a:endParaRPr lang="en-US" sz="3200" dirty="0"/>
          </a:p>
        </p:txBody>
      </p:sp>
    </p:spTree>
    <p:extLst>
      <p:ext uri="{BB962C8B-B14F-4D97-AF65-F5344CB8AC3E}">
        <p14:creationId xmlns:p14="http://schemas.microsoft.com/office/powerpoint/2010/main" val="70721073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descr="\ge">
            <a:extLst>
              <a:ext uri="{FF2B5EF4-FFF2-40B4-BE49-F238E27FC236}">
                <a16:creationId xmlns:a16="http://schemas.microsoft.com/office/drawing/2014/main" id="{E667C6A8-FB76-7453-5C47-3F0A6F258524}"/>
              </a:ext>
            </a:extLst>
          </p:cNvPr>
          <p:cNvSpPr txBox="1"/>
          <p:nvPr/>
        </p:nvSpPr>
        <p:spPr>
          <a:xfrm>
            <a:off x="896645" y="692457"/>
            <a:ext cx="10333608" cy="10772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ea typeface="+mn-ea"/>
                <a:cs typeface="+mn-cs"/>
              </a:rPr>
              <a:t>Other difficulties with the </a:t>
            </a:r>
            <a:r>
              <a:rPr kumimoji="0" lang="en-US" sz="3200" b="0" i="0" u="none" strike="noStrike" kern="1200" cap="none" spc="0" normalizeH="0" baseline="0" noProof="0" dirty="0" err="1">
                <a:ln>
                  <a:noFill/>
                </a:ln>
                <a:solidFill>
                  <a:prstClr val="black"/>
                </a:solidFill>
                <a:effectLst/>
                <a:uLnTx/>
                <a:uFillTx/>
                <a:ea typeface="+mn-ea"/>
                <a:cs typeface="+mn-cs"/>
              </a:rPr>
              <a:t>Lyubashevsky</a:t>
            </a:r>
            <a:r>
              <a:rPr kumimoji="0" lang="en-US" sz="3200" b="0" i="0" u="none" strike="noStrike" kern="1200" cap="none" spc="0" normalizeH="0" baseline="0" noProof="0" dirty="0">
                <a:ln>
                  <a:noFill/>
                </a:ln>
                <a:solidFill>
                  <a:prstClr val="black"/>
                </a:solidFill>
                <a:effectLst/>
                <a:uLnTx/>
                <a:uFillTx/>
                <a:ea typeface="+mn-ea"/>
                <a:cs typeface="+mn-cs"/>
              </a:rPr>
              <a:t>-</a:t>
            </a:r>
            <a:r>
              <a:rPr kumimoji="0" lang="en-US" sz="3200" b="0" i="0" u="none" strike="noStrike" kern="1200" cap="none" spc="0" normalizeH="0" baseline="0" noProof="0" dirty="0" err="1">
                <a:ln>
                  <a:noFill/>
                </a:ln>
                <a:solidFill>
                  <a:prstClr val="black"/>
                </a:solidFill>
                <a:effectLst/>
                <a:uLnTx/>
                <a:uFillTx/>
                <a:ea typeface="+mn-ea"/>
                <a:cs typeface="+mn-cs"/>
              </a:rPr>
              <a:t>Peikert</a:t>
            </a:r>
            <a:r>
              <a:rPr kumimoji="0" lang="en-US" sz="3200" b="0" i="0" u="none" strike="noStrike" kern="1200" cap="none" spc="0" normalizeH="0" baseline="0" noProof="0" dirty="0">
                <a:ln>
                  <a:noFill/>
                </a:ln>
                <a:solidFill>
                  <a:prstClr val="black"/>
                </a:solidFill>
                <a:effectLst/>
                <a:uLnTx/>
                <a:uFillTx/>
                <a:ea typeface="+mn-ea"/>
                <a:cs typeface="+mn-cs"/>
              </a:rPr>
              <a:t>-Regev reduction:</a:t>
            </a:r>
            <a:endParaRPr lang="en-US" sz="3200" dirty="0">
              <a:solidFill>
                <a:prstClr val="black"/>
              </a:solidFill>
              <a:cs typeface="Times New Roman" panose="02020603050405020304" pitchFamily="18" charset="0"/>
            </a:endParaRPr>
          </a:p>
        </p:txBody>
      </p:sp>
    </p:spTree>
    <p:extLst>
      <p:ext uri="{BB962C8B-B14F-4D97-AF65-F5344CB8AC3E}">
        <p14:creationId xmlns:p14="http://schemas.microsoft.com/office/powerpoint/2010/main" val="2454347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D7AC25-F5DB-B383-FAA4-AE473931AB34}"/>
              </a:ext>
            </a:extLst>
          </p:cNvPr>
          <p:cNvSpPr txBox="1"/>
          <p:nvPr/>
        </p:nvSpPr>
        <p:spPr>
          <a:xfrm>
            <a:off x="3071674" y="603682"/>
            <a:ext cx="6649376" cy="796075"/>
          </a:xfrm>
          <a:prstGeom prst="rect">
            <a:avLst/>
          </a:prstGeom>
          <a:noFill/>
        </p:spPr>
        <p:txBody>
          <a:bodyPr wrap="square" rtlCol="0">
            <a:spAutoFit/>
          </a:bodyPr>
          <a:lstStyle/>
          <a:p>
            <a:r>
              <a:rPr lang="en-US" sz="4400" dirty="0"/>
              <a:t>1. Quantum Computation</a:t>
            </a:r>
          </a:p>
        </p:txBody>
      </p:sp>
      <p:sp>
        <p:nvSpPr>
          <p:cNvPr id="3" name="TextBox 2">
            <a:extLst>
              <a:ext uri="{FF2B5EF4-FFF2-40B4-BE49-F238E27FC236}">
                <a16:creationId xmlns:a16="http://schemas.microsoft.com/office/drawing/2014/main" id="{06F0BA57-1EFB-A459-39B7-D24D4CC46E81}"/>
              </a:ext>
            </a:extLst>
          </p:cNvPr>
          <p:cNvSpPr txBox="1"/>
          <p:nvPr/>
        </p:nvSpPr>
        <p:spPr>
          <a:xfrm>
            <a:off x="1151138" y="1784412"/>
            <a:ext cx="9889724" cy="2062103"/>
          </a:xfrm>
          <a:prstGeom prst="rect">
            <a:avLst/>
          </a:prstGeom>
          <a:noFill/>
        </p:spPr>
        <p:txBody>
          <a:bodyPr wrap="square" rtlCol="0">
            <a:spAutoFit/>
          </a:bodyPr>
          <a:lstStyle/>
          <a:p>
            <a:r>
              <a:rPr lang="en-US" sz="3200" dirty="0"/>
              <a:t>Exponentially faster than classical computation:</a:t>
            </a:r>
          </a:p>
          <a:p>
            <a:endParaRPr lang="en-US" sz="3200" dirty="0"/>
          </a:p>
          <a:p>
            <a:r>
              <a:rPr lang="en-US" sz="3200" dirty="0"/>
              <a:t>classical — acts on </a:t>
            </a:r>
            <a:r>
              <a:rPr lang="en-US" sz="3200" i="1" dirty="0"/>
              <a:t>n</a:t>
            </a:r>
            <a:r>
              <a:rPr lang="en-US" sz="3200" dirty="0"/>
              <a:t>-bitstrings, that is, elements of an </a:t>
            </a:r>
            <a:r>
              <a:rPr lang="en-US" sz="3200" i="1" dirty="0"/>
              <a:t>n</a:t>
            </a:r>
            <a:r>
              <a:rPr lang="en-US" sz="3200" dirty="0"/>
              <a:t>-dimensional vector space over  </a:t>
            </a:r>
            <a:r>
              <a:rPr lang="en-US" sz="3200" b="1" dirty="0"/>
              <a:t>F</a:t>
            </a:r>
            <a:r>
              <a:rPr lang="en-US" sz="3200" baseline="-25000" dirty="0"/>
              <a:t>2</a:t>
            </a:r>
            <a:r>
              <a:rPr lang="en-US" sz="3200" dirty="0"/>
              <a:t>  </a:t>
            </a:r>
          </a:p>
        </p:txBody>
      </p:sp>
    </p:spTree>
    <p:extLst>
      <p:ext uri="{BB962C8B-B14F-4D97-AF65-F5344CB8AC3E}">
        <p14:creationId xmlns:p14="http://schemas.microsoft.com/office/powerpoint/2010/main" val="150440898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descr="\ge">
                <a:extLst>
                  <a:ext uri="{FF2B5EF4-FFF2-40B4-BE49-F238E27FC236}">
                    <a16:creationId xmlns:a16="http://schemas.microsoft.com/office/drawing/2014/main" id="{E667C6A8-FB76-7453-5C47-3F0A6F258524}"/>
                  </a:ext>
                </a:extLst>
              </p:cNvPr>
              <p:cNvSpPr txBox="1"/>
              <p:nvPr/>
            </p:nvSpPr>
            <p:spPr>
              <a:xfrm>
                <a:off x="896645" y="692457"/>
                <a:ext cx="10333608" cy="403187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ea typeface="+mn-ea"/>
                    <a:cs typeface="+mn-cs"/>
                  </a:rPr>
                  <a:t>Other difficulties with the </a:t>
                </a:r>
                <a:r>
                  <a:rPr kumimoji="0" lang="en-US" sz="3200" b="0" i="0" u="none" strike="noStrike" kern="1200" cap="none" spc="0" normalizeH="0" baseline="0" noProof="0" dirty="0" err="1">
                    <a:ln>
                      <a:noFill/>
                    </a:ln>
                    <a:solidFill>
                      <a:prstClr val="black"/>
                    </a:solidFill>
                    <a:effectLst/>
                    <a:uLnTx/>
                    <a:uFillTx/>
                    <a:ea typeface="+mn-ea"/>
                    <a:cs typeface="+mn-cs"/>
                  </a:rPr>
                  <a:t>Lyubashevsky</a:t>
                </a:r>
                <a:r>
                  <a:rPr kumimoji="0" lang="en-US" sz="3200" b="0" i="0" u="none" strike="noStrike" kern="1200" cap="none" spc="0" normalizeH="0" baseline="0" noProof="0" dirty="0">
                    <a:ln>
                      <a:noFill/>
                    </a:ln>
                    <a:solidFill>
                      <a:prstClr val="black"/>
                    </a:solidFill>
                    <a:effectLst/>
                    <a:uLnTx/>
                    <a:uFillTx/>
                    <a:ea typeface="+mn-ea"/>
                    <a:cs typeface="+mn-cs"/>
                  </a:rPr>
                  <a:t>-</a:t>
                </a:r>
                <a:r>
                  <a:rPr kumimoji="0" lang="en-US" sz="3200" b="0" i="0" u="none" strike="noStrike" kern="1200" cap="none" spc="0" normalizeH="0" baseline="0" noProof="0" dirty="0" err="1">
                    <a:ln>
                      <a:noFill/>
                    </a:ln>
                    <a:solidFill>
                      <a:prstClr val="black"/>
                    </a:solidFill>
                    <a:effectLst/>
                    <a:uLnTx/>
                    <a:uFillTx/>
                    <a:ea typeface="+mn-ea"/>
                    <a:cs typeface="+mn-cs"/>
                  </a:rPr>
                  <a:t>Peikert</a:t>
                </a:r>
                <a:r>
                  <a:rPr kumimoji="0" lang="en-US" sz="3200" b="0" i="0" u="none" strike="noStrike" kern="1200" cap="none" spc="0" normalizeH="0" baseline="0" noProof="0" dirty="0">
                    <a:ln>
                      <a:noFill/>
                    </a:ln>
                    <a:solidFill>
                      <a:prstClr val="black"/>
                    </a:solidFill>
                    <a:effectLst/>
                    <a:uLnTx/>
                    <a:uFillTx/>
                    <a:ea typeface="+mn-ea"/>
                    <a:cs typeface="+mn-cs"/>
                  </a:rPr>
                  <a:t>-Regev reduction:</a:t>
                </a:r>
                <a:endParaRPr lang="en-US" sz="3200" dirty="0">
                  <a:solidFill>
                    <a:prstClr val="black"/>
                  </a:solidFill>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Using various practical values of the parameters, we calculated the following tightness gaps  </a:t>
                </a:r>
                <a:r>
                  <a:rPr lang="en-US" sz="3200" dirty="0">
                    <a:solidFill>
                      <a:prstClr val="black"/>
                    </a:solidFill>
                    <a:cs typeface="Times New Roman" panose="02020603050405020304" pitchFamily="18" charset="0"/>
                  </a:rPr>
                  <a:t>2</a:t>
                </a:r>
                <a:r>
                  <a:rPr lang="en-US" sz="3200" i="1" baseline="30000" dirty="0">
                    <a:solidFill>
                      <a:prstClr val="black"/>
                    </a:solidFill>
                    <a:cs typeface="Times New Roman" panose="02020603050405020304" pitchFamily="18" charset="0"/>
                  </a:rPr>
                  <a:t>k</a:t>
                </a:r>
                <a:r>
                  <a:rPr lang="en-US" sz="3200" baseline="30000" dirty="0">
                    <a:solidFill>
                      <a:prstClr val="black"/>
                    </a:solidFill>
                    <a:cs typeface="Times New Roman" panose="02020603050405020304" pitchFamily="18" charset="0"/>
                  </a:rPr>
                  <a:t> </a:t>
                </a:r>
                <a:r>
                  <a:rPr lang="en-US" sz="3200" dirty="0">
                    <a:solidFill>
                      <a:prstClr val="black"/>
                    </a:solidFill>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cs typeface="Times New Roman" panose="02020603050405020304" pitchFamily="18" charset="0"/>
                  </a:rPr>
                  <a:t>			</a:t>
                </a:r>
                <a:r>
                  <a:rPr lang="en-US" sz="3200" i="1" dirty="0">
                    <a:solidFill>
                      <a:prstClr val="black"/>
                    </a:solidFill>
                    <a:cs typeface="Times New Roman" panose="02020603050405020304" pitchFamily="18" charset="0"/>
                  </a:rPr>
                  <a:t>k</a:t>
                </a:r>
                <a:r>
                  <a:rPr lang="en-US" sz="3200" dirty="0">
                    <a:solidFill>
                      <a:prstClr val="black"/>
                    </a:solidFill>
                    <a:cs typeface="Times New Roman" panose="02020603050405020304" pitchFamily="18" charset="0"/>
                  </a:rPr>
                  <a:t> = 1556, 737, 475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cs typeface="Times New Roman" panose="02020603050405020304" pitchFamily="18" charset="0"/>
                  </a:rPr>
                  <a:t>Thus, the reduction implies only the lower bound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cs typeface="Times New Roman" panose="02020603050405020304" pitchFamily="18" charset="0"/>
                  </a:rPr>
                  <a:t>	                  t(DLWE) </a:t>
                </a:r>
                <a14:m>
                  <m:oMath xmlns:m="http://schemas.openxmlformats.org/officeDocument/2006/math">
                    <m:r>
                      <a:rPr lang="en-US" sz="3200" b="0" i="1" smtClean="0">
                        <a:solidFill>
                          <a:prstClr val="black"/>
                        </a:solidFill>
                        <a:latin typeface="Cambria Math" panose="02040503050406030204" pitchFamily="18" charset="0"/>
                        <a:cs typeface="Times New Roman" panose="02020603050405020304" pitchFamily="18" charset="0"/>
                      </a:rPr>
                      <m:t>≥</m:t>
                    </m:r>
                  </m:oMath>
                </a14:m>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a:t>
                </a:r>
                <a:r>
                  <a:rPr kumimoji="0" lang="en-US" sz="3200" b="0" u="none" strike="noStrike" kern="1200" cap="none" spc="0" normalizeH="0" baseline="0" noProof="0" dirty="0">
                    <a:ln>
                      <a:noFill/>
                    </a:ln>
                    <a:solidFill>
                      <a:prstClr val="black"/>
                    </a:solidFill>
                    <a:effectLst/>
                    <a:uLnTx/>
                    <a:uFillTx/>
                    <a:ea typeface="+mn-ea"/>
                    <a:cs typeface="Times New Roman" panose="02020603050405020304" pitchFamily="18" charset="0"/>
                  </a:rPr>
                  <a:t>t(SIVP</a:t>
                </a:r>
                <a:r>
                  <a:rPr kumimoji="0" lang="el-GR" sz="3200" b="0" u="none" strike="noStrike" kern="1200" cap="none" spc="0" normalizeH="0" baseline="-25000" noProof="0" dirty="0">
                    <a:ln>
                      <a:noFill/>
                    </a:ln>
                    <a:solidFill>
                      <a:prstClr val="black"/>
                    </a:solidFill>
                    <a:effectLst/>
                    <a:uLnTx/>
                    <a:uFillTx/>
                    <a:cs typeface="Times New Roman" panose="02020603050405020304" pitchFamily="18" charset="0"/>
                  </a:rPr>
                  <a:t>Γ</a:t>
                </a:r>
                <a:r>
                  <a:rPr kumimoji="0" lang="en-US" sz="3200" b="0" u="none" strike="noStrike" kern="1200" cap="none" spc="0" normalizeH="0" noProof="0" dirty="0">
                    <a:ln>
                      <a:noFill/>
                    </a:ln>
                    <a:solidFill>
                      <a:prstClr val="black"/>
                    </a:solidFill>
                    <a:effectLst/>
                    <a:uLnTx/>
                    <a:uFillTx/>
                    <a:cs typeface="Times New Roman" panose="02020603050405020304" pitchFamily="18" charset="0"/>
                  </a:rPr>
                  <a:t>)/2</a:t>
                </a:r>
                <a:r>
                  <a:rPr kumimoji="0" lang="en-US" sz="3200" b="0" u="none" strike="noStrike" kern="1200" cap="none" spc="0" normalizeH="0" baseline="30000" noProof="0" dirty="0">
                    <a:ln>
                      <a:noFill/>
                    </a:ln>
                    <a:solidFill>
                      <a:prstClr val="black"/>
                    </a:solidFill>
                    <a:effectLst/>
                    <a:uLnTx/>
                    <a:uFillTx/>
                    <a:cs typeface="Times New Roman" panose="02020603050405020304" pitchFamily="18" charset="0"/>
                  </a:rPr>
                  <a:t>475</a:t>
                </a:r>
                <a:r>
                  <a:rPr kumimoji="0" lang="en-US" sz="3200" b="0" u="none" strike="noStrike" kern="1200" cap="none" spc="0" normalizeH="0" noProof="0" dirty="0">
                    <a:ln>
                      <a:noFill/>
                    </a:ln>
                    <a:solidFill>
                      <a:prstClr val="black"/>
                    </a:solidFill>
                    <a:effectLst/>
                    <a:uLnTx/>
                    <a:uFillTx/>
                    <a:cs typeface="Times New Roman" panose="02020603050405020304" pitchFamily="18" charset="0"/>
                  </a:rPr>
                  <a:t>.</a:t>
                </a:r>
                <a:endPar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endParaRPr>
              </a:p>
            </p:txBody>
          </p:sp>
        </mc:Choice>
        <mc:Fallback>
          <p:sp>
            <p:nvSpPr>
              <p:cNvPr id="3" name="TextBox 2" descr="\ge">
                <a:extLst>
                  <a:ext uri="{FF2B5EF4-FFF2-40B4-BE49-F238E27FC236}">
                    <a16:creationId xmlns:a16="http://schemas.microsoft.com/office/drawing/2014/main" id="{E667C6A8-FB76-7453-5C47-3F0A6F258524}"/>
                  </a:ext>
                </a:extLst>
              </p:cNvPr>
              <p:cNvSpPr txBox="1">
                <a:spLocks noRot="1" noChangeAspect="1" noMove="1" noResize="1" noEditPoints="1" noAdjustHandles="1" noChangeArrowheads="1" noChangeShapeType="1" noTextEdit="1"/>
              </p:cNvSpPr>
              <p:nvPr/>
            </p:nvSpPr>
            <p:spPr>
              <a:xfrm>
                <a:off x="896645" y="692457"/>
                <a:ext cx="10333608" cy="4031873"/>
              </a:xfrm>
              <a:prstGeom prst="rect">
                <a:avLst/>
              </a:prstGeom>
              <a:blipFill>
                <a:blip r:embed="rId2"/>
                <a:stretch>
                  <a:fillRect l="-1475" t="-1967" b="-4236"/>
                </a:stretch>
              </a:blipFill>
            </p:spPr>
            <p:txBody>
              <a:bodyPr/>
              <a:lstStyle/>
              <a:p>
                <a:r>
                  <a:rPr lang="en-US">
                    <a:noFill/>
                  </a:rPr>
                  <a:t> </a:t>
                </a:r>
              </a:p>
            </p:txBody>
          </p:sp>
        </mc:Fallback>
      </mc:AlternateContent>
    </p:spTree>
    <p:extLst>
      <p:ext uri="{BB962C8B-B14F-4D97-AF65-F5344CB8AC3E}">
        <p14:creationId xmlns:p14="http://schemas.microsoft.com/office/powerpoint/2010/main" val="23050084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TextBox 2" descr="\ge">
                <a:extLst>
                  <a:ext uri="{FF2B5EF4-FFF2-40B4-BE49-F238E27FC236}">
                    <a16:creationId xmlns:a16="http://schemas.microsoft.com/office/drawing/2014/main" id="{E667C6A8-FB76-7453-5C47-3F0A6F258524}"/>
                  </a:ext>
                </a:extLst>
              </p:cNvPr>
              <p:cNvSpPr txBox="1"/>
              <p:nvPr/>
            </p:nvSpPr>
            <p:spPr>
              <a:xfrm>
                <a:off x="896645" y="692457"/>
                <a:ext cx="10333608" cy="501675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ea typeface="+mn-ea"/>
                    <a:cs typeface="+mn-cs"/>
                  </a:rPr>
                  <a:t>Other difficulties with the </a:t>
                </a:r>
                <a:r>
                  <a:rPr kumimoji="0" lang="en-US" sz="3200" b="0" i="0" u="none" strike="noStrike" kern="1200" cap="none" spc="0" normalizeH="0" baseline="0" noProof="0" dirty="0" err="1">
                    <a:ln>
                      <a:noFill/>
                    </a:ln>
                    <a:solidFill>
                      <a:prstClr val="black"/>
                    </a:solidFill>
                    <a:effectLst/>
                    <a:uLnTx/>
                    <a:uFillTx/>
                    <a:ea typeface="+mn-ea"/>
                    <a:cs typeface="+mn-cs"/>
                  </a:rPr>
                  <a:t>Lyubashevsky</a:t>
                </a:r>
                <a:r>
                  <a:rPr kumimoji="0" lang="en-US" sz="3200" b="0" i="0" u="none" strike="noStrike" kern="1200" cap="none" spc="0" normalizeH="0" baseline="0" noProof="0" dirty="0">
                    <a:ln>
                      <a:noFill/>
                    </a:ln>
                    <a:solidFill>
                      <a:prstClr val="black"/>
                    </a:solidFill>
                    <a:effectLst/>
                    <a:uLnTx/>
                    <a:uFillTx/>
                    <a:ea typeface="+mn-ea"/>
                    <a:cs typeface="+mn-cs"/>
                  </a:rPr>
                  <a:t>-</a:t>
                </a:r>
                <a:r>
                  <a:rPr kumimoji="0" lang="en-US" sz="3200" b="0" i="0" u="none" strike="noStrike" kern="1200" cap="none" spc="0" normalizeH="0" baseline="0" noProof="0" dirty="0" err="1">
                    <a:ln>
                      <a:noFill/>
                    </a:ln>
                    <a:solidFill>
                      <a:prstClr val="black"/>
                    </a:solidFill>
                    <a:effectLst/>
                    <a:uLnTx/>
                    <a:uFillTx/>
                    <a:ea typeface="+mn-ea"/>
                    <a:cs typeface="+mn-cs"/>
                  </a:rPr>
                  <a:t>Peikert</a:t>
                </a:r>
                <a:r>
                  <a:rPr kumimoji="0" lang="en-US" sz="3200" b="0" i="0" u="none" strike="noStrike" kern="1200" cap="none" spc="0" normalizeH="0" baseline="0" noProof="0" dirty="0">
                    <a:ln>
                      <a:noFill/>
                    </a:ln>
                    <a:solidFill>
                      <a:prstClr val="black"/>
                    </a:solidFill>
                    <a:effectLst/>
                    <a:uLnTx/>
                    <a:uFillTx/>
                    <a:ea typeface="+mn-ea"/>
                    <a:cs typeface="+mn-cs"/>
                  </a:rPr>
                  <a:t>-Regev reduction:</a:t>
                </a:r>
                <a:endParaRPr lang="en-US" sz="3200" dirty="0">
                  <a:solidFill>
                    <a:prstClr val="black"/>
                  </a:solidFill>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Using various practical values of the parameters, we calculated the following tightness gaps  </a:t>
                </a:r>
                <a:r>
                  <a:rPr lang="en-US" sz="3200" dirty="0">
                    <a:solidFill>
                      <a:prstClr val="black"/>
                    </a:solidFill>
                    <a:cs typeface="Times New Roman" panose="02020603050405020304" pitchFamily="18" charset="0"/>
                  </a:rPr>
                  <a:t>2</a:t>
                </a:r>
                <a:r>
                  <a:rPr lang="en-US" sz="3200" i="1" baseline="30000" dirty="0">
                    <a:solidFill>
                      <a:prstClr val="black"/>
                    </a:solidFill>
                    <a:cs typeface="Times New Roman" panose="02020603050405020304" pitchFamily="18" charset="0"/>
                  </a:rPr>
                  <a:t>k</a:t>
                </a:r>
                <a:r>
                  <a:rPr lang="en-US" sz="3200" baseline="30000" dirty="0">
                    <a:solidFill>
                      <a:prstClr val="black"/>
                    </a:solidFill>
                    <a:cs typeface="Times New Roman" panose="02020603050405020304" pitchFamily="18" charset="0"/>
                  </a:rPr>
                  <a:t> </a:t>
                </a:r>
                <a:r>
                  <a:rPr lang="en-US" sz="3200" dirty="0">
                    <a:solidFill>
                      <a:prstClr val="black"/>
                    </a:solidFill>
                    <a:cs typeface="Times New Roman" panose="02020603050405020304" pitchFamily="18"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cs typeface="Times New Roman" panose="02020603050405020304" pitchFamily="18" charset="0"/>
                  </a:rPr>
                  <a:t>			</a:t>
                </a:r>
                <a:r>
                  <a:rPr lang="en-US" sz="3200" i="1" dirty="0">
                    <a:solidFill>
                      <a:prstClr val="black"/>
                    </a:solidFill>
                    <a:cs typeface="Times New Roman" panose="02020603050405020304" pitchFamily="18" charset="0"/>
                  </a:rPr>
                  <a:t>k</a:t>
                </a:r>
                <a:r>
                  <a:rPr lang="en-US" sz="3200" dirty="0">
                    <a:solidFill>
                      <a:prstClr val="black"/>
                    </a:solidFill>
                    <a:cs typeface="Times New Roman" panose="02020603050405020304" pitchFamily="18" charset="0"/>
                  </a:rPr>
                  <a:t> = 1556, 737, 475</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cs typeface="Times New Roman" panose="02020603050405020304" pitchFamily="18" charset="0"/>
                  </a:rPr>
                  <a:t>Thus, the reduction implies only the lower bound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cs typeface="Times New Roman" panose="02020603050405020304" pitchFamily="18" charset="0"/>
                  </a:rPr>
                  <a:t>	                  t(DLWE) </a:t>
                </a:r>
                <a14:m>
                  <m:oMath xmlns:m="http://schemas.openxmlformats.org/officeDocument/2006/math">
                    <m:r>
                      <a:rPr lang="en-US" sz="3200" b="0" i="1" smtClean="0">
                        <a:solidFill>
                          <a:prstClr val="black"/>
                        </a:solidFill>
                        <a:latin typeface="Cambria Math" panose="02040503050406030204" pitchFamily="18" charset="0"/>
                        <a:cs typeface="Times New Roman" panose="02020603050405020304" pitchFamily="18" charset="0"/>
                      </a:rPr>
                      <m:t>≥</m:t>
                    </m:r>
                  </m:oMath>
                </a14:m>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a:t>
                </a:r>
                <a:r>
                  <a:rPr kumimoji="0" lang="en-US" sz="3200" b="0" u="none" strike="noStrike" kern="1200" cap="none" spc="0" normalizeH="0" baseline="0" noProof="0" dirty="0">
                    <a:ln>
                      <a:noFill/>
                    </a:ln>
                    <a:solidFill>
                      <a:prstClr val="black"/>
                    </a:solidFill>
                    <a:effectLst/>
                    <a:uLnTx/>
                    <a:uFillTx/>
                    <a:ea typeface="+mn-ea"/>
                    <a:cs typeface="Times New Roman" panose="02020603050405020304" pitchFamily="18" charset="0"/>
                  </a:rPr>
                  <a:t>t(SIVP</a:t>
                </a:r>
                <a:r>
                  <a:rPr kumimoji="0" lang="el-GR" sz="3200" b="0" u="none" strike="noStrike" kern="1200" cap="none" spc="0" normalizeH="0" baseline="-25000" noProof="0" dirty="0">
                    <a:ln>
                      <a:noFill/>
                    </a:ln>
                    <a:solidFill>
                      <a:prstClr val="black"/>
                    </a:solidFill>
                    <a:effectLst/>
                    <a:uLnTx/>
                    <a:uFillTx/>
                    <a:cs typeface="Times New Roman" panose="02020603050405020304" pitchFamily="18" charset="0"/>
                  </a:rPr>
                  <a:t>Γ</a:t>
                </a:r>
                <a:r>
                  <a:rPr kumimoji="0" lang="en-US" sz="3200" b="0" u="none" strike="noStrike" kern="1200" cap="none" spc="0" normalizeH="0" noProof="0" dirty="0">
                    <a:ln>
                      <a:noFill/>
                    </a:ln>
                    <a:solidFill>
                      <a:prstClr val="black"/>
                    </a:solidFill>
                    <a:effectLst/>
                    <a:uLnTx/>
                    <a:uFillTx/>
                    <a:cs typeface="Times New Roman" panose="02020603050405020304" pitchFamily="18" charset="0"/>
                  </a:rPr>
                  <a:t>)/2</a:t>
                </a:r>
                <a:r>
                  <a:rPr kumimoji="0" lang="en-US" sz="3200" b="0" u="none" strike="noStrike" kern="1200" cap="none" spc="0" normalizeH="0" baseline="30000" noProof="0" dirty="0">
                    <a:ln>
                      <a:noFill/>
                    </a:ln>
                    <a:solidFill>
                      <a:prstClr val="black"/>
                    </a:solidFill>
                    <a:effectLst/>
                    <a:uLnTx/>
                    <a:uFillTx/>
                    <a:cs typeface="Times New Roman" panose="02020603050405020304" pitchFamily="18" charset="0"/>
                  </a:rPr>
                  <a:t>475</a:t>
                </a:r>
                <a:r>
                  <a:rPr kumimoji="0" lang="en-US" sz="3200" b="0" u="none" strike="noStrike" kern="1200" cap="none" spc="0" normalizeH="0" noProof="0" dirty="0">
                    <a:ln>
                      <a:noFill/>
                    </a:ln>
                    <a:solidFill>
                      <a:prstClr val="black"/>
                    </a:solidFill>
                    <a:effectLst/>
                    <a:uLnTx/>
                    <a:uFillTx/>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u="none" strike="noStrike" kern="1200" cap="none" spc="0" normalizeH="0" noProof="0" dirty="0">
                    <a:ln>
                      <a:noFill/>
                    </a:ln>
                    <a:solidFill>
                      <a:prstClr val="black"/>
                    </a:solidFill>
                    <a:effectLst/>
                    <a:uLnTx/>
                    <a:uFillTx/>
                    <a:cs typeface="Times New Roman" panose="02020603050405020304" pitchFamily="18" charset="0"/>
                  </a:rPr>
                  <a:t>From a p</a:t>
                </a:r>
                <a:r>
                  <a:rPr lang="en-US" sz="3200" dirty="0" err="1">
                    <a:solidFill>
                      <a:prstClr val="black"/>
                    </a:solidFill>
                    <a:cs typeface="Times New Roman" panose="02020603050405020304" pitchFamily="18" charset="0"/>
                  </a:rPr>
                  <a:t>ractical</a:t>
                </a:r>
                <a:r>
                  <a:rPr lang="en-US" sz="3200" dirty="0">
                    <a:solidFill>
                      <a:prstClr val="black"/>
                    </a:solidFill>
                    <a:cs typeface="Times New Roman" panose="02020603050405020304" pitchFamily="18" charset="0"/>
                  </a:rPr>
                  <a:t> standpoint it is completely wrong to say that this theorem implies that DLWE is at least as hard as SIVP</a:t>
                </a:r>
                <a:r>
                  <a:rPr lang="az-Cyrl-AZ" sz="3200" baseline="-25000" dirty="0">
                    <a:solidFill>
                      <a:prstClr val="black"/>
                    </a:solidFill>
                    <a:latin typeface="Times New Roman" panose="02020603050405020304" pitchFamily="18" charset="0"/>
                    <a:cs typeface="Times New Roman" panose="02020603050405020304" pitchFamily="18" charset="0"/>
                  </a:rPr>
                  <a:t>Г</a:t>
                </a: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a:t>
                </a:r>
              </a:p>
            </p:txBody>
          </p:sp>
        </mc:Choice>
        <mc:Fallback>
          <p:sp>
            <p:nvSpPr>
              <p:cNvPr id="3" name="TextBox 2" descr="\ge">
                <a:extLst>
                  <a:ext uri="{FF2B5EF4-FFF2-40B4-BE49-F238E27FC236}">
                    <a16:creationId xmlns:a16="http://schemas.microsoft.com/office/drawing/2014/main" id="{E667C6A8-FB76-7453-5C47-3F0A6F258524}"/>
                  </a:ext>
                </a:extLst>
              </p:cNvPr>
              <p:cNvSpPr txBox="1">
                <a:spLocks noRot="1" noChangeAspect="1" noMove="1" noResize="1" noEditPoints="1" noAdjustHandles="1" noChangeArrowheads="1" noChangeShapeType="1" noTextEdit="1"/>
              </p:cNvSpPr>
              <p:nvPr/>
            </p:nvSpPr>
            <p:spPr>
              <a:xfrm>
                <a:off x="896645" y="692457"/>
                <a:ext cx="10333608" cy="5016758"/>
              </a:xfrm>
              <a:prstGeom prst="rect">
                <a:avLst/>
              </a:prstGeom>
              <a:blipFill>
                <a:blip r:embed="rId2"/>
                <a:stretch>
                  <a:fillRect l="-1475" t="-1580" r="-1652" b="-3038"/>
                </a:stretch>
              </a:blipFill>
            </p:spPr>
            <p:txBody>
              <a:bodyPr/>
              <a:lstStyle/>
              <a:p>
                <a:r>
                  <a:rPr lang="en-US">
                    <a:noFill/>
                  </a:rPr>
                  <a:t> </a:t>
                </a:r>
              </a:p>
            </p:txBody>
          </p:sp>
        </mc:Fallback>
      </mc:AlternateContent>
    </p:spTree>
    <p:extLst>
      <p:ext uri="{BB962C8B-B14F-4D97-AF65-F5344CB8AC3E}">
        <p14:creationId xmlns:p14="http://schemas.microsoft.com/office/powerpoint/2010/main" val="90391129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descr="\ge">
            <a:extLst>
              <a:ext uri="{FF2B5EF4-FFF2-40B4-BE49-F238E27FC236}">
                <a16:creationId xmlns:a16="http://schemas.microsoft.com/office/drawing/2014/main" id="{E667C6A8-FB76-7453-5C47-3F0A6F258524}"/>
              </a:ext>
            </a:extLst>
          </p:cNvPr>
          <p:cNvSpPr txBox="1"/>
          <p:nvPr/>
        </p:nvSpPr>
        <p:spPr>
          <a:xfrm>
            <a:off x="994299" y="1012054"/>
            <a:ext cx="10466773" cy="206210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When the approximation factor  </a:t>
            </a:r>
            <a:r>
              <a:rPr kumimoji="0" lang="az-Cyrl-AZ" sz="3200" b="0" i="0" u="none" strike="noStrike" kern="1200" cap="none" spc="0" normalizeH="0" baseline="0" noProof="0" dirty="0">
                <a:ln>
                  <a:noFill/>
                </a:ln>
                <a:solidFill>
                  <a:prstClr val="black"/>
                </a:solidFill>
                <a:effectLst/>
                <a:uLnTx/>
                <a:uFillTx/>
                <a:cs typeface="Times New Roman" panose="02020603050405020304" pitchFamily="18" charset="0"/>
              </a:rPr>
              <a:t>Г</a:t>
            </a:r>
            <a:r>
              <a:rPr lang="en-US" sz="3200" dirty="0">
                <a:solidFill>
                  <a:prstClr val="black"/>
                </a:solidFill>
                <a:cs typeface="Times New Roman" panose="02020603050405020304" pitchFamily="18" charset="0"/>
              </a:rPr>
              <a:t>  is 1, that is, when we want to solve the </a:t>
            </a:r>
            <a:r>
              <a:rPr lang="en-US" sz="3200" i="1" dirty="0">
                <a:solidFill>
                  <a:prstClr val="black"/>
                </a:solidFill>
                <a:cs typeface="Times New Roman" panose="02020603050405020304" pitchFamily="18" charset="0"/>
              </a:rPr>
              <a:t>exact</a:t>
            </a:r>
            <a:r>
              <a:rPr lang="en-US" sz="3200" dirty="0">
                <a:solidFill>
                  <a:prstClr val="black"/>
                </a:solidFill>
                <a:cs typeface="Times New Roman" panose="02020603050405020304" pitchFamily="18" charset="0"/>
              </a:rPr>
              <a:t> Shortest Independent Vectors Problem SIVP, there is empirical</a:t>
            </a: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evidence of the intractability of SIVP = SIVP</a:t>
            </a:r>
            <a:r>
              <a:rPr kumimoji="0" lang="el-GR" sz="3200" b="0" i="0" u="none" strike="noStrike" kern="1200" cap="none" spc="0" normalizeH="0" baseline="-25000" noProof="0" dirty="0">
                <a:ln>
                  <a:noFill/>
                </a:ln>
                <a:solidFill>
                  <a:prstClr val="black"/>
                </a:solidFill>
                <a:effectLst/>
                <a:uLnTx/>
                <a:uFillTx/>
                <a:cs typeface="Times New Roman" panose="02020603050405020304" pitchFamily="18" charset="0"/>
              </a:rPr>
              <a:t>Γ</a:t>
            </a:r>
            <a:r>
              <a:rPr kumimoji="0" lang="en-US" sz="3200" b="0" i="0" u="none" strike="noStrike" kern="1200" cap="none" spc="0" normalizeH="0" baseline="-25000" noProof="0" dirty="0">
                <a:ln>
                  <a:noFill/>
                </a:ln>
                <a:solidFill>
                  <a:prstClr val="black"/>
                </a:solidFill>
                <a:effectLst/>
                <a:uLnTx/>
                <a:uFillTx/>
                <a:cs typeface="Times New Roman" panose="02020603050405020304" pitchFamily="18" charset="0"/>
              </a:rPr>
              <a:t>=1</a:t>
            </a:r>
            <a:r>
              <a:rPr kumimoji="0" lang="en-US" sz="3200" b="0" i="0" u="none" strike="noStrike" kern="1200" cap="none" spc="0" normalizeH="0" noProof="0" dirty="0">
                <a:ln>
                  <a:noFill/>
                </a:ln>
                <a:solidFill>
                  <a:prstClr val="black"/>
                </a:solidFill>
                <a:effectLst/>
                <a:uLnTx/>
                <a:uFillTx/>
                <a:ea typeface="+mn-ea"/>
                <a:cs typeface="Times New Roman" panose="02020603050405020304" pitchFamily="18" charset="0"/>
              </a:rPr>
              <a:t>  for general lattices.</a:t>
            </a:r>
          </a:p>
        </p:txBody>
      </p:sp>
    </p:spTree>
    <p:extLst>
      <p:ext uri="{BB962C8B-B14F-4D97-AF65-F5344CB8AC3E}">
        <p14:creationId xmlns:p14="http://schemas.microsoft.com/office/powerpoint/2010/main" val="37326467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descr="\ge">
            <a:extLst>
              <a:ext uri="{FF2B5EF4-FFF2-40B4-BE49-F238E27FC236}">
                <a16:creationId xmlns:a16="http://schemas.microsoft.com/office/drawing/2014/main" id="{E667C6A8-FB76-7453-5C47-3F0A6F258524}"/>
              </a:ext>
            </a:extLst>
          </p:cNvPr>
          <p:cNvSpPr txBox="1"/>
          <p:nvPr/>
        </p:nvSpPr>
        <p:spPr>
          <a:xfrm>
            <a:off x="994299" y="1012054"/>
            <a:ext cx="10466773" cy="452431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When the approximation factor  </a:t>
            </a:r>
            <a:r>
              <a:rPr kumimoji="0" lang="az-Cyrl-AZ" sz="3200" b="0" i="0" u="none" strike="noStrike" kern="1200" cap="none" spc="0" normalizeH="0" baseline="0" noProof="0" dirty="0">
                <a:ln>
                  <a:noFill/>
                </a:ln>
                <a:solidFill>
                  <a:prstClr val="black"/>
                </a:solidFill>
                <a:effectLst/>
                <a:uLnTx/>
                <a:uFillTx/>
                <a:cs typeface="Times New Roman" panose="02020603050405020304" pitchFamily="18" charset="0"/>
              </a:rPr>
              <a:t>Г</a:t>
            </a:r>
            <a:r>
              <a:rPr lang="en-US" sz="3200" dirty="0">
                <a:solidFill>
                  <a:prstClr val="black"/>
                </a:solidFill>
                <a:cs typeface="Times New Roman" panose="02020603050405020304" pitchFamily="18" charset="0"/>
              </a:rPr>
              <a:t>  is 1, that is, when we want to solve the </a:t>
            </a:r>
            <a:r>
              <a:rPr lang="en-US" sz="3200" i="1" dirty="0">
                <a:solidFill>
                  <a:prstClr val="black"/>
                </a:solidFill>
                <a:cs typeface="Times New Roman" panose="02020603050405020304" pitchFamily="18" charset="0"/>
              </a:rPr>
              <a:t>exact</a:t>
            </a:r>
            <a:r>
              <a:rPr lang="en-US" sz="3200" dirty="0">
                <a:solidFill>
                  <a:prstClr val="black"/>
                </a:solidFill>
                <a:cs typeface="Times New Roman" panose="02020603050405020304" pitchFamily="18" charset="0"/>
              </a:rPr>
              <a:t> Shortest Independent Vectors Problem SIVP, there is empirical</a:t>
            </a: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evidence of the intractability of SIVP = SIVP</a:t>
            </a:r>
            <a:r>
              <a:rPr kumimoji="0" lang="el-GR" sz="3200" b="0" i="0" u="none" strike="noStrike" kern="1200" cap="none" spc="0" normalizeH="0" baseline="-25000" noProof="0" dirty="0">
                <a:ln>
                  <a:noFill/>
                </a:ln>
                <a:solidFill>
                  <a:prstClr val="black"/>
                </a:solidFill>
                <a:effectLst/>
                <a:uLnTx/>
                <a:uFillTx/>
                <a:cs typeface="Times New Roman" panose="02020603050405020304" pitchFamily="18" charset="0"/>
              </a:rPr>
              <a:t>Γ</a:t>
            </a:r>
            <a:r>
              <a:rPr kumimoji="0" lang="en-US" sz="3200" b="0" i="0" u="none" strike="noStrike" kern="1200" cap="none" spc="0" normalizeH="0" baseline="-25000" noProof="0" dirty="0">
                <a:ln>
                  <a:noFill/>
                </a:ln>
                <a:solidFill>
                  <a:prstClr val="black"/>
                </a:solidFill>
                <a:effectLst/>
                <a:uLnTx/>
                <a:uFillTx/>
                <a:cs typeface="Times New Roman" panose="02020603050405020304" pitchFamily="18" charset="0"/>
              </a:rPr>
              <a:t>=1</a:t>
            </a:r>
            <a:r>
              <a:rPr kumimoji="0" lang="en-US" sz="3200" b="0" i="0" u="none" strike="noStrike" kern="1200" cap="none" spc="0" normalizeH="0" noProof="0" dirty="0">
                <a:ln>
                  <a:noFill/>
                </a:ln>
                <a:solidFill>
                  <a:prstClr val="black"/>
                </a:solidFill>
                <a:effectLst/>
                <a:uLnTx/>
                <a:uFillTx/>
                <a:ea typeface="+mn-ea"/>
                <a:cs typeface="Times New Roman" panose="02020603050405020304" pitchFamily="18" charset="0"/>
              </a:rPr>
              <a:t>  for general lattices.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solidFill>
                <a:prstClr val="black"/>
              </a:solidFill>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noProof="0" dirty="0">
                <a:ln>
                  <a:noFill/>
                </a:ln>
                <a:solidFill>
                  <a:prstClr val="black"/>
                </a:solidFill>
                <a:effectLst/>
                <a:uLnTx/>
                <a:uFillTx/>
                <a:ea typeface="+mn-ea"/>
                <a:cs typeface="Times New Roman" panose="02020603050405020304" pitchFamily="18" charset="0"/>
              </a:rPr>
              <a:t>But when we compute the values of  </a:t>
            </a:r>
            <a:r>
              <a:rPr kumimoji="0" lang="az-Cyrl-AZ" sz="3200" b="0" i="0" u="none" strike="noStrike" kern="1200" cap="none" spc="0" normalizeH="0" noProof="0" dirty="0">
                <a:ln>
                  <a:noFill/>
                </a:ln>
                <a:solidFill>
                  <a:prstClr val="black"/>
                </a:solidFill>
                <a:effectLst/>
                <a:uLnTx/>
                <a:uFillTx/>
                <a:latin typeface="Times New Roman" panose="02020603050405020304" pitchFamily="18" charset="0"/>
                <a:cs typeface="Times New Roman" panose="02020603050405020304" pitchFamily="18" charset="0"/>
              </a:rPr>
              <a:t>Г</a:t>
            </a:r>
            <a:r>
              <a:rPr kumimoji="0" lang="en-US" sz="3200" b="0" i="0" u="none" strike="noStrike" kern="1200" cap="none" spc="0" normalizeH="0" noProof="0" dirty="0">
                <a:ln>
                  <a:noFill/>
                </a:ln>
                <a:solidFill>
                  <a:prstClr val="black"/>
                </a:solidFill>
                <a:effectLst/>
                <a:uLnTx/>
                <a:uFillTx/>
                <a:cs typeface="Times New Roman" panose="02020603050405020304" pitchFamily="18" charset="0"/>
              </a:rPr>
              <a:t>  that arise in the proof for </a:t>
            </a:r>
            <a:r>
              <a:rPr lang="en-US" sz="3200" dirty="0">
                <a:solidFill>
                  <a:prstClr val="black"/>
                </a:solidFill>
                <a:cs typeface="Times New Roman" panose="02020603050405020304" pitchFamily="18" charset="0"/>
              </a:rPr>
              <a:t>practical values of the parameters, we find that the approximation factors are so large that the corresponding</a:t>
            </a:r>
            <a:r>
              <a:rPr kumimoji="0" lang="en-US" sz="3200" b="0" i="0" u="none" strike="noStrike" kern="1200" cap="none" spc="0" normalizeH="0" noProof="0" dirty="0">
                <a:ln>
                  <a:noFill/>
                </a:ln>
                <a:solidFill>
                  <a:prstClr val="black"/>
                </a:solidFill>
                <a:effectLst/>
                <a:uLnTx/>
                <a:uFillTx/>
                <a:cs typeface="Times New Roman" panose="02020603050405020304" pitchFamily="18" charset="0"/>
              </a:rPr>
              <a:t>  SIVP</a:t>
            </a:r>
            <a:r>
              <a:rPr kumimoji="0" lang="el-GR" sz="3200" b="0" i="0" u="none" strike="noStrike" kern="1200" cap="none" spc="0" normalizeH="0" baseline="-25000" noProof="0" dirty="0">
                <a:ln>
                  <a:noFill/>
                </a:ln>
                <a:solidFill>
                  <a:prstClr val="black"/>
                </a:solidFill>
                <a:effectLst/>
                <a:uLnTx/>
                <a:uFillTx/>
                <a:cs typeface="Times New Roman" panose="02020603050405020304" pitchFamily="18" charset="0"/>
              </a:rPr>
              <a:t>Γ</a:t>
            </a:r>
            <a:r>
              <a:rPr kumimoji="0" lang="en-US" sz="3200" b="0" i="0" u="none" strike="noStrike" kern="1200" cap="none" spc="0" normalizeH="0" baseline="-25000" noProof="0" dirty="0">
                <a:ln>
                  <a:noFill/>
                </a:ln>
                <a:solidFill>
                  <a:prstClr val="black"/>
                </a:solidFill>
                <a:effectLst/>
                <a:uLnTx/>
                <a:uFillTx/>
                <a:cs typeface="Times New Roman" panose="02020603050405020304" pitchFamily="18" charset="0"/>
              </a:rPr>
              <a:t>   </a:t>
            </a:r>
            <a:r>
              <a:rPr kumimoji="0" lang="en-US" sz="3200" b="0" i="0" u="none" strike="noStrike" kern="1200" cap="none" spc="0" normalizeH="0" noProof="0" dirty="0">
                <a:ln>
                  <a:noFill/>
                </a:ln>
                <a:solidFill>
                  <a:prstClr val="black"/>
                </a:solidFill>
                <a:effectLst/>
                <a:uLnTx/>
                <a:uFillTx/>
                <a:cs typeface="Times New Roman" panose="02020603050405020304" pitchFamily="18" charset="0"/>
              </a:rPr>
              <a:t>are not likely to be very difficult.</a:t>
            </a:r>
            <a:endParaRPr kumimoji="0" lang="en-US" sz="3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252009823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1B4AF3C2-EC2C-1264-F2F5-0EA3A7F37968}"/>
                  </a:ext>
                </a:extLst>
              </p:cNvPr>
              <p:cNvSpPr txBox="1"/>
              <p:nvPr/>
            </p:nvSpPr>
            <p:spPr>
              <a:xfrm>
                <a:off x="683581" y="577050"/>
                <a:ext cx="10235953" cy="1569660"/>
              </a:xfrm>
              <a:prstGeom prst="rect">
                <a:avLst/>
              </a:prstGeom>
              <a:noFill/>
            </p:spPr>
            <p:txBody>
              <a:bodyPr wrap="square" rtlCol="0">
                <a:spAutoFit/>
              </a:bodyPr>
              <a:lstStyle/>
              <a:p>
                <a:r>
                  <a:rPr lang="en-US" sz="3200" dirty="0">
                    <a:cs typeface="Times New Roman" panose="02020603050405020304" pitchFamily="18" charset="0"/>
                  </a:rPr>
                  <a:t>● The quantum part of the reduction requires approximately  3</a:t>
                </a:r>
                <a:r>
                  <a:rPr lang="en-US" sz="3200" i="1" dirty="0">
                    <a:cs typeface="Times New Roman" panose="02020603050405020304" pitchFamily="18" charset="0"/>
                  </a:rPr>
                  <a:t>n</a:t>
                </a:r>
                <a:r>
                  <a:rPr lang="en-US" sz="3200" baseline="30000" dirty="0">
                    <a:cs typeface="Times New Roman" panose="02020603050405020304" pitchFamily="18" charset="0"/>
                  </a:rPr>
                  <a:t>2</a:t>
                </a:r>
                <a:r>
                  <a:rPr lang="en-US" sz="3200" dirty="0">
                    <a:cs typeface="Times New Roman" panose="02020603050405020304" pitchFamily="18" charset="0"/>
                  </a:rPr>
                  <a:t> logical “qubits,” that is, the Hilbert space has dimension </a:t>
                </a:r>
              </a:p>
              <a:p>
                <a:r>
                  <a:rPr lang="en-US" sz="3200" dirty="0">
                    <a:latin typeface="Times New Roman" panose="02020603050405020304" pitchFamily="18" charset="0"/>
                    <a:cs typeface="Times New Roman" panose="02020603050405020304" pitchFamily="18" charset="0"/>
                  </a:rPr>
                  <a:t>≈ 2</a:t>
                </a:r>
                <a14:m>
                  <m:oMath xmlns:m="http://schemas.openxmlformats.org/officeDocument/2006/math">
                    <m:r>
                      <a:rPr lang="en-US" sz="3200" b="0" i="1" baseline="30000" smtClean="0">
                        <a:latin typeface="Cambria Math" panose="02040503050406030204" pitchFamily="18" charset="0"/>
                        <a:cs typeface="Times New Roman" panose="02020603050405020304" pitchFamily="18" charset="0"/>
                      </a:rPr>
                      <m:t>3</m:t>
                    </m:r>
                    <m:r>
                      <a:rPr lang="en-US" sz="3200" b="0" i="1" baseline="30000" smtClean="0">
                        <a:latin typeface="Cambria Math" panose="02040503050406030204" pitchFamily="18" charset="0"/>
                        <a:cs typeface="Times New Roman" panose="02020603050405020304" pitchFamily="18" charset="0"/>
                      </a:rPr>
                      <m:t>𝑛</m:t>
                    </m:r>
                  </m:oMath>
                </a14:m>
                <a:r>
                  <a:rPr lang="en-US" sz="3200" baseline="60000" dirty="0">
                    <a:latin typeface="Times New Roman" panose="02020603050405020304" pitchFamily="18" charset="0"/>
                    <a:cs typeface="Times New Roman" panose="02020603050405020304" pitchFamily="18" charset="0"/>
                  </a:rPr>
                  <a:t>2</a:t>
                </a:r>
                <a:r>
                  <a:rPr lang="en-US" sz="3200" dirty="0">
                    <a:cs typeface="Times New Roman" panose="02020603050405020304" pitchFamily="18" charset="0"/>
                  </a:rPr>
                  <a:t>.  </a:t>
                </a:r>
              </a:p>
            </p:txBody>
          </p:sp>
        </mc:Choice>
        <mc:Fallback>
          <p:sp>
            <p:nvSpPr>
              <p:cNvPr id="2" name="TextBox 1">
                <a:extLst>
                  <a:ext uri="{FF2B5EF4-FFF2-40B4-BE49-F238E27FC236}">
                    <a16:creationId xmlns:a16="http://schemas.microsoft.com/office/drawing/2014/main" id="{1B4AF3C2-EC2C-1264-F2F5-0EA3A7F37968}"/>
                  </a:ext>
                </a:extLst>
              </p:cNvPr>
              <p:cNvSpPr txBox="1">
                <a:spLocks noRot="1" noChangeAspect="1" noMove="1" noResize="1" noEditPoints="1" noAdjustHandles="1" noChangeArrowheads="1" noChangeShapeType="1" noTextEdit="1"/>
              </p:cNvSpPr>
              <p:nvPr/>
            </p:nvSpPr>
            <p:spPr>
              <a:xfrm>
                <a:off x="683581" y="577050"/>
                <a:ext cx="10235953" cy="1569660"/>
              </a:xfrm>
              <a:prstGeom prst="rect">
                <a:avLst/>
              </a:prstGeom>
              <a:blipFill>
                <a:blip r:embed="rId2"/>
                <a:stretch>
                  <a:fillRect l="-1489" t="-5837" r="-2859" b="-12451"/>
                </a:stretch>
              </a:blipFill>
            </p:spPr>
            <p:txBody>
              <a:bodyPr/>
              <a:lstStyle/>
              <a:p>
                <a:r>
                  <a:rPr lang="en-US">
                    <a:noFill/>
                  </a:rPr>
                  <a:t> </a:t>
                </a:r>
              </a:p>
            </p:txBody>
          </p:sp>
        </mc:Fallback>
      </mc:AlternateContent>
    </p:spTree>
    <p:extLst>
      <p:ext uri="{BB962C8B-B14F-4D97-AF65-F5344CB8AC3E}">
        <p14:creationId xmlns:p14="http://schemas.microsoft.com/office/powerpoint/2010/main" val="682685885"/>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1B4AF3C2-EC2C-1264-F2F5-0EA3A7F37968}"/>
                  </a:ext>
                </a:extLst>
              </p:cNvPr>
              <p:cNvSpPr txBox="1"/>
              <p:nvPr/>
            </p:nvSpPr>
            <p:spPr>
              <a:xfrm>
                <a:off x="683581" y="577050"/>
                <a:ext cx="10235953" cy="3046988"/>
              </a:xfrm>
              <a:prstGeom prst="rect">
                <a:avLst/>
              </a:prstGeom>
              <a:noFill/>
            </p:spPr>
            <p:txBody>
              <a:bodyPr wrap="square" rtlCol="0">
                <a:spAutoFit/>
              </a:bodyPr>
              <a:lstStyle/>
              <a:p>
                <a:r>
                  <a:rPr lang="en-US" sz="3200" dirty="0">
                    <a:cs typeface="Times New Roman" panose="02020603050405020304" pitchFamily="18" charset="0"/>
                  </a:rPr>
                  <a:t>● The quantum part of the reduction requires approximately  3</a:t>
                </a:r>
                <a:r>
                  <a:rPr lang="en-US" sz="3200" i="1" dirty="0">
                    <a:cs typeface="Times New Roman" panose="02020603050405020304" pitchFamily="18" charset="0"/>
                  </a:rPr>
                  <a:t>n</a:t>
                </a:r>
                <a:r>
                  <a:rPr lang="en-US" sz="3200" baseline="30000" dirty="0">
                    <a:cs typeface="Times New Roman" panose="02020603050405020304" pitchFamily="18" charset="0"/>
                  </a:rPr>
                  <a:t>2</a:t>
                </a:r>
                <a:r>
                  <a:rPr lang="en-US" sz="3200" dirty="0">
                    <a:cs typeface="Times New Roman" panose="02020603050405020304" pitchFamily="18" charset="0"/>
                  </a:rPr>
                  <a:t> logical “qubits,” that is, the Hilbert space has dimension </a:t>
                </a:r>
              </a:p>
              <a:p>
                <a:r>
                  <a:rPr lang="en-US" sz="3200" dirty="0">
                    <a:latin typeface="Times New Roman" panose="02020603050405020304" pitchFamily="18" charset="0"/>
                    <a:cs typeface="Times New Roman" panose="02020603050405020304" pitchFamily="18" charset="0"/>
                  </a:rPr>
                  <a:t>≈ 2</a:t>
                </a:r>
                <a14:m>
                  <m:oMath xmlns:m="http://schemas.openxmlformats.org/officeDocument/2006/math">
                    <m:r>
                      <a:rPr lang="en-US" sz="3200" b="0" i="1" baseline="30000" smtClean="0">
                        <a:latin typeface="Cambria Math" panose="02040503050406030204" pitchFamily="18" charset="0"/>
                        <a:cs typeface="Times New Roman" panose="02020603050405020304" pitchFamily="18" charset="0"/>
                      </a:rPr>
                      <m:t>3</m:t>
                    </m:r>
                    <m:r>
                      <a:rPr lang="en-US" sz="3200" b="0" i="1" baseline="30000" smtClean="0">
                        <a:latin typeface="Cambria Math" panose="02040503050406030204" pitchFamily="18" charset="0"/>
                        <a:cs typeface="Times New Roman" panose="02020603050405020304" pitchFamily="18" charset="0"/>
                      </a:rPr>
                      <m:t>𝑛</m:t>
                    </m:r>
                  </m:oMath>
                </a14:m>
                <a:r>
                  <a:rPr lang="en-US" sz="3200" baseline="60000" dirty="0">
                    <a:latin typeface="Times New Roman" panose="02020603050405020304" pitchFamily="18" charset="0"/>
                    <a:cs typeface="Times New Roman" panose="02020603050405020304" pitchFamily="18" charset="0"/>
                  </a:rPr>
                  <a:t>2</a:t>
                </a:r>
                <a:r>
                  <a:rPr lang="en-US" sz="3200" dirty="0">
                    <a:cs typeface="Times New Roman" panose="02020603050405020304" pitchFamily="18" charset="0"/>
                  </a:rPr>
                  <a:t>.  (“Logical qubits” means that we are not providing error-correction to handle quantum decoherence; in reality, the number of physical qubits needed is estimated to be about 1000 times the number of logical qubits.) </a:t>
                </a:r>
              </a:p>
            </p:txBody>
          </p:sp>
        </mc:Choice>
        <mc:Fallback>
          <p:sp>
            <p:nvSpPr>
              <p:cNvPr id="2" name="TextBox 1">
                <a:extLst>
                  <a:ext uri="{FF2B5EF4-FFF2-40B4-BE49-F238E27FC236}">
                    <a16:creationId xmlns:a16="http://schemas.microsoft.com/office/drawing/2014/main" id="{1B4AF3C2-EC2C-1264-F2F5-0EA3A7F37968}"/>
                  </a:ext>
                </a:extLst>
              </p:cNvPr>
              <p:cNvSpPr txBox="1">
                <a:spLocks noRot="1" noChangeAspect="1" noMove="1" noResize="1" noEditPoints="1" noAdjustHandles="1" noChangeArrowheads="1" noChangeShapeType="1" noTextEdit="1"/>
              </p:cNvSpPr>
              <p:nvPr/>
            </p:nvSpPr>
            <p:spPr>
              <a:xfrm>
                <a:off x="683581" y="577050"/>
                <a:ext cx="10235953" cy="3046988"/>
              </a:xfrm>
              <a:prstGeom prst="rect">
                <a:avLst/>
              </a:prstGeom>
              <a:blipFill>
                <a:blip r:embed="rId2"/>
                <a:stretch>
                  <a:fillRect l="-1489" t="-3006" r="-2859" b="-5812"/>
                </a:stretch>
              </a:blipFill>
            </p:spPr>
            <p:txBody>
              <a:bodyPr/>
              <a:lstStyle/>
              <a:p>
                <a:r>
                  <a:rPr lang="en-US">
                    <a:noFill/>
                  </a:rPr>
                  <a:t> </a:t>
                </a:r>
              </a:p>
            </p:txBody>
          </p:sp>
        </mc:Fallback>
      </mc:AlternateContent>
    </p:spTree>
    <p:extLst>
      <p:ext uri="{BB962C8B-B14F-4D97-AF65-F5344CB8AC3E}">
        <p14:creationId xmlns:p14="http://schemas.microsoft.com/office/powerpoint/2010/main" val="151353282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1B4AF3C2-EC2C-1264-F2F5-0EA3A7F37968}"/>
                  </a:ext>
                </a:extLst>
              </p:cNvPr>
              <p:cNvSpPr txBox="1"/>
              <p:nvPr/>
            </p:nvSpPr>
            <p:spPr>
              <a:xfrm>
                <a:off x="683581" y="577050"/>
                <a:ext cx="10235953" cy="4524315"/>
              </a:xfrm>
              <a:prstGeom prst="rect">
                <a:avLst/>
              </a:prstGeom>
              <a:noFill/>
            </p:spPr>
            <p:txBody>
              <a:bodyPr wrap="square" rtlCol="0">
                <a:spAutoFit/>
              </a:bodyPr>
              <a:lstStyle/>
              <a:p>
                <a:r>
                  <a:rPr lang="en-US" sz="3200" dirty="0">
                    <a:cs typeface="Times New Roman" panose="02020603050405020304" pitchFamily="18" charset="0"/>
                  </a:rPr>
                  <a:t>● The quantum part of the reduction requires approximately  3</a:t>
                </a:r>
                <a:r>
                  <a:rPr lang="en-US" sz="3200" i="1" dirty="0">
                    <a:cs typeface="Times New Roman" panose="02020603050405020304" pitchFamily="18" charset="0"/>
                  </a:rPr>
                  <a:t>n</a:t>
                </a:r>
                <a:r>
                  <a:rPr lang="en-US" sz="3200" baseline="30000" dirty="0">
                    <a:cs typeface="Times New Roman" panose="02020603050405020304" pitchFamily="18" charset="0"/>
                  </a:rPr>
                  <a:t>2</a:t>
                </a:r>
                <a:r>
                  <a:rPr lang="en-US" sz="3200" dirty="0">
                    <a:cs typeface="Times New Roman" panose="02020603050405020304" pitchFamily="18" charset="0"/>
                  </a:rPr>
                  <a:t> logical “qubits,” that is, the Hilbert space has dimension </a:t>
                </a:r>
              </a:p>
              <a:p>
                <a:r>
                  <a:rPr lang="en-US" sz="3200" dirty="0">
                    <a:latin typeface="Times New Roman" panose="02020603050405020304" pitchFamily="18" charset="0"/>
                    <a:cs typeface="Times New Roman" panose="02020603050405020304" pitchFamily="18" charset="0"/>
                  </a:rPr>
                  <a:t>≈ 2</a:t>
                </a:r>
                <a14:m>
                  <m:oMath xmlns:m="http://schemas.openxmlformats.org/officeDocument/2006/math">
                    <m:r>
                      <a:rPr lang="en-US" sz="3200" b="0" i="1" baseline="30000" smtClean="0">
                        <a:latin typeface="Cambria Math" panose="02040503050406030204" pitchFamily="18" charset="0"/>
                        <a:cs typeface="Times New Roman" panose="02020603050405020304" pitchFamily="18" charset="0"/>
                      </a:rPr>
                      <m:t>3</m:t>
                    </m:r>
                    <m:r>
                      <a:rPr lang="en-US" sz="3200" b="0" i="1" baseline="30000" smtClean="0">
                        <a:latin typeface="Cambria Math" panose="02040503050406030204" pitchFamily="18" charset="0"/>
                        <a:cs typeface="Times New Roman" panose="02020603050405020304" pitchFamily="18" charset="0"/>
                      </a:rPr>
                      <m:t>𝑛</m:t>
                    </m:r>
                  </m:oMath>
                </a14:m>
                <a:r>
                  <a:rPr lang="en-US" sz="3200" baseline="60000" dirty="0">
                    <a:latin typeface="Times New Roman" panose="02020603050405020304" pitchFamily="18" charset="0"/>
                    <a:cs typeface="Times New Roman" panose="02020603050405020304" pitchFamily="18" charset="0"/>
                  </a:rPr>
                  <a:t>2</a:t>
                </a:r>
                <a:r>
                  <a:rPr lang="en-US" sz="3200" dirty="0">
                    <a:cs typeface="Times New Roman" panose="02020603050405020304" pitchFamily="18" charset="0"/>
                  </a:rPr>
                  <a:t>.  (“Logical qubits” means that we are not providing error-correction to handle quantum decoherence; in reality, the number of physical qubits needed is estimated to be about 1000 times the number of logical qubits.) </a:t>
                </a:r>
              </a:p>
              <a:p>
                <a:endParaRPr lang="en-US" sz="3200" dirty="0">
                  <a:cs typeface="Times New Roman" panose="02020603050405020304" pitchFamily="18" charset="0"/>
                </a:endParaRPr>
              </a:p>
              <a:p>
                <a:r>
                  <a:rPr lang="en-US" sz="3200" dirty="0">
                    <a:cs typeface="Times New Roman" panose="02020603050405020304" pitchFamily="18" charset="0"/>
                  </a:rPr>
                  <a:t>For example, in Regev’s bit-encryption system with </a:t>
                </a:r>
                <a:r>
                  <a:rPr lang="en-US" sz="3200" i="1" dirty="0">
                    <a:cs typeface="Times New Roman" panose="02020603050405020304" pitchFamily="18" charset="0"/>
                  </a:rPr>
                  <a:t>n</a:t>
                </a:r>
                <a:r>
                  <a:rPr lang="en-US" sz="3200" dirty="0">
                    <a:cs typeface="Times New Roman" panose="02020603050405020304" pitchFamily="18" charset="0"/>
                  </a:rPr>
                  <a:t>=1024 we need more than 3 million logical qubits. </a:t>
                </a:r>
              </a:p>
            </p:txBody>
          </p:sp>
        </mc:Choice>
        <mc:Fallback>
          <p:sp>
            <p:nvSpPr>
              <p:cNvPr id="2" name="TextBox 1">
                <a:extLst>
                  <a:ext uri="{FF2B5EF4-FFF2-40B4-BE49-F238E27FC236}">
                    <a16:creationId xmlns:a16="http://schemas.microsoft.com/office/drawing/2014/main" id="{1B4AF3C2-EC2C-1264-F2F5-0EA3A7F37968}"/>
                  </a:ext>
                </a:extLst>
              </p:cNvPr>
              <p:cNvSpPr txBox="1">
                <a:spLocks noRot="1" noChangeAspect="1" noMove="1" noResize="1" noEditPoints="1" noAdjustHandles="1" noChangeArrowheads="1" noChangeShapeType="1" noTextEdit="1"/>
              </p:cNvSpPr>
              <p:nvPr/>
            </p:nvSpPr>
            <p:spPr>
              <a:xfrm>
                <a:off x="683581" y="577050"/>
                <a:ext cx="10235953" cy="4524315"/>
              </a:xfrm>
              <a:prstGeom prst="rect">
                <a:avLst/>
              </a:prstGeom>
              <a:blipFill>
                <a:blip r:embed="rId2"/>
                <a:stretch>
                  <a:fillRect l="-1489" t="-2022" r="-2859" b="-3504"/>
                </a:stretch>
              </a:blipFill>
            </p:spPr>
            <p:txBody>
              <a:bodyPr/>
              <a:lstStyle/>
              <a:p>
                <a:r>
                  <a:rPr lang="en-US">
                    <a:noFill/>
                  </a:rPr>
                  <a:t> </a:t>
                </a:r>
              </a:p>
            </p:txBody>
          </p:sp>
        </mc:Fallback>
      </mc:AlternateContent>
    </p:spTree>
    <p:extLst>
      <p:ext uri="{BB962C8B-B14F-4D97-AF65-F5344CB8AC3E}">
        <p14:creationId xmlns:p14="http://schemas.microsoft.com/office/powerpoint/2010/main" val="19816447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1B4AF3C2-EC2C-1264-F2F5-0EA3A7F37968}"/>
                  </a:ext>
                </a:extLst>
              </p:cNvPr>
              <p:cNvSpPr txBox="1"/>
              <p:nvPr/>
            </p:nvSpPr>
            <p:spPr>
              <a:xfrm>
                <a:off x="683581" y="577050"/>
                <a:ext cx="10235953" cy="6001643"/>
              </a:xfrm>
              <a:prstGeom prst="rect">
                <a:avLst/>
              </a:prstGeom>
              <a:noFill/>
            </p:spPr>
            <p:txBody>
              <a:bodyPr wrap="square" rtlCol="0">
                <a:spAutoFit/>
              </a:bodyPr>
              <a:lstStyle/>
              <a:p>
                <a:r>
                  <a:rPr lang="en-US" sz="3200" dirty="0">
                    <a:cs typeface="Times New Roman" panose="02020603050405020304" pitchFamily="18" charset="0"/>
                  </a:rPr>
                  <a:t>● The quantum part of the reduction requires approximately  3</a:t>
                </a:r>
                <a:r>
                  <a:rPr lang="en-US" sz="3200" i="1" dirty="0">
                    <a:cs typeface="Times New Roman" panose="02020603050405020304" pitchFamily="18" charset="0"/>
                  </a:rPr>
                  <a:t>n</a:t>
                </a:r>
                <a:r>
                  <a:rPr lang="en-US" sz="3200" baseline="30000" dirty="0">
                    <a:cs typeface="Times New Roman" panose="02020603050405020304" pitchFamily="18" charset="0"/>
                  </a:rPr>
                  <a:t>2</a:t>
                </a:r>
                <a:r>
                  <a:rPr lang="en-US" sz="3200" dirty="0">
                    <a:cs typeface="Times New Roman" panose="02020603050405020304" pitchFamily="18" charset="0"/>
                  </a:rPr>
                  <a:t> logical “qubits,” that is, the Hilbert space has dimension </a:t>
                </a:r>
              </a:p>
              <a:p>
                <a:r>
                  <a:rPr lang="en-US" sz="3200" dirty="0">
                    <a:latin typeface="Times New Roman" panose="02020603050405020304" pitchFamily="18" charset="0"/>
                    <a:cs typeface="Times New Roman" panose="02020603050405020304" pitchFamily="18" charset="0"/>
                  </a:rPr>
                  <a:t>≈ 2</a:t>
                </a:r>
                <a14:m>
                  <m:oMath xmlns:m="http://schemas.openxmlformats.org/officeDocument/2006/math">
                    <m:r>
                      <a:rPr lang="en-US" sz="3200" b="0" i="1" baseline="30000" smtClean="0">
                        <a:latin typeface="Cambria Math" panose="02040503050406030204" pitchFamily="18" charset="0"/>
                        <a:cs typeface="Times New Roman" panose="02020603050405020304" pitchFamily="18" charset="0"/>
                      </a:rPr>
                      <m:t>3</m:t>
                    </m:r>
                    <m:r>
                      <a:rPr lang="en-US" sz="3200" b="0" i="1" baseline="30000" smtClean="0">
                        <a:latin typeface="Cambria Math" panose="02040503050406030204" pitchFamily="18" charset="0"/>
                        <a:cs typeface="Times New Roman" panose="02020603050405020304" pitchFamily="18" charset="0"/>
                      </a:rPr>
                      <m:t>𝑛</m:t>
                    </m:r>
                  </m:oMath>
                </a14:m>
                <a:r>
                  <a:rPr lang="en-US" sz="3200" baseline="60000" dirty="0">
                    <a:latin typeface="Times New Roman" panose="02020603050405020304" pitchFamily="18" charset="0"/>
                    <a:cs typeface="Times New Roman" panose="02020603050405020304" pitchFamily="18" charset="0"/>
                  </a:rPr>
                  <a:t>2</a:t>
                </a:r>
                <a:r>
                  <a:rPr lang="en-US" sz="3200" dirty="0">
                    <a:cs typeface="Times New Roman" panose="02020603050405020304" pitchFamily="18" charset="0"/>
                  </a:rPr>
                  <a:t>.  (“Logical qubits” means that we are not providing error-correction to handle quantum decoherence; in reality, the number of physical qubits needed is estimated to be about 1000 times the number of logical qubits.) </a:t>
                </a:r>
              </a:p>
              <a:p>
                <a:endParaRPr lang="en-US" sz="3200" dirty="0">
                  <a:cs typeface="Times New Roman" panose="02020603050405020304" pitchFamily="18" charset="0"/>
                </a:endParaRPr>
              </a:p>
              <a:p>
                <a:r>
                  <a:rPr lang="en-US" sz="3200" dirty="0">
                    <a:cs typeface="Times New Roman" panose="02020603050405020304" pitchFamily="18" charset="0"/>
                  </a:rPr>
                  <a:t>For example, in Regev’s bit-encryption system with </a:t>
                </a:r>
                <a:r>
                  <a:rPr lang="en-US" sz="3200" i="1" dirty="0">
                    <a:cs typeface="Times New Roman" panose="02020603050405020304" pitchFamily="18" charset="0"/>
                  </a:rPr>
                  <a:t>n</a:t>
                </a:r>
                <a:r>
                  <a:rPr lang="en-US" sz="3200" dirty="0">
                    <a:cs typeface="Times New Roman" panose="02020603050405020304" pitchFamily="18" charset="0"/>
                  </a:rPr>
                  <a:t>=1024 we need more than 3 million logical qubits. By comparison, Shor’s quantum algorithm for factoring a 2048-bit RSA modulus </a:t>
                </a:r>
                <a:r>
                  <a:rPr lang="en-US" sz="3200" i="1" dirty="0">
                    <a:cs typeface="Times New Roman" panose="02020603050405020304" pitchFamily="18" charset="0"/>
                  </a:rPr>
                  <a:t>N</a:t>
                </a:r>
                <a:r>
                  <a:rPr lang="en-US" sz="3200" dirty="0">
                    <a:cs typeface="Times New Roman" panose="02020603050405020304" pitchFamily="18" charset="0"/>
                  </a:rPr>
                  <a:t> (the size currently recommended) requires about 4100 logical qubits.</a:t>
                </a:r>
              </a:p>
            </p:txBody>
          </p:sp>
        </mc:Choice>
        <mc:Fallback>
          <p:sp>
            <p:nvSpPr>
              <p:cNvPr id="2" name="TextBox 1">
                <a:extLst>
                  <a:ext uri="{FF2B5EF4-FFF2-40B4-BE49-F238E27FC236}">
                    <a16:creationId xmlns:a16="http://schemas.microsoft.com/office/drawing/2014/main" id="{1B4AF3C2-EC2C-1264-F2F5-0EA3A7F37968}"/>
                  </a:ext>
                </a:extLst>
              </p:cNvPr>
              <p:cNvSpPr txBox="1">
                <a:spLocks noRot="1" noChangeAspect="1" noMove="1" noResize="1" noEditPoints="1" noAdjustHandles="1" noChangeArrowheads="1" noChangeShapeType="1" noTextEdit="1"/>
              </p:cNvSpPr>
              <p:nvPr/>
            </p:nvSpPr>
            <p:spPr>
              <a:xfrm>
                <a:off x="683581" y="577050"/>
                <a:ext cx="10235953" cy="6001643"/>
              </a:xfrm>
              <a:prstGeom prst="rect">
                <a:avLst/>
              </a:prstGeom>
              <a:blipFill>
                <a:blip r:embed="rId2"/>
                <a:stretch>
                  <a:fillRect l="-1489" t="-1524" r="-3276" b="-2439"/>
                </a:stretch>
              </a:blipFill>
            </p:spPr>
            <p:txBody>
              <a:bodyPr/>
              <a:lstStyle/>
              <a:p>
                <a:r>
                  <a:rPr lang="en-US">
                    <a:noFill/>
                  </a:rPr>
                  <a:t> </a:t>
                </a:r>
              </a:p>
            </p:txBody>
          </p:sp>
        </mc:Fallback>
      </mc:AlternateContent>
    </p:spTree>
    <p:extLst>
      <p:ext uri="{BB962C8B-B14F-4D97-AF65-F5344CB8AC3E}">
        <p14:creationId xmlns:p14="http://schemas.microsoft.com/office/powerpoint/2010/main" val="186843266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4AF3C2-EC2C-1264-F2F5-0EA3A7F37968}"/>
              </a:ext>
            </a:extLst>
          </p:cNvPr>
          <p:cNvSpPr txBox="1"/>
          <p:nvPr/>
        </p:nvSpPr>
        <p:spPr>
          <a:xfrm>
            <a:off x="665825" y="612559"/>
            <a:ext cx="11008311" cy="1569660"/>
          </a:xfrm>
          <a:prstGeom prst="rect">
            <a:avLst/>
          </a:prstGeom>
          <a:noFill/>
        </p:spPr>
        <p:txBody>
          <a:bodyPr wrap="square" rtlCol="0">
            <a:spAutoFit/>
          </a:bodyPr>
          <a:lstStyle/>
          <a:p>
            <a:r>
              <a:rPr lang="en-US" sz="3200" dirty="0">
                <a:cs typeface="Times New Roman" panose="02020603050405020304" pitchFamily="18" charset="0"/>
              </a:rPr>
              <a:t>Thus, even if we have quantum computers capable of breaking RSA and ECC, it does not follow that they would be powerful enough to carry out the reduction algorithm in the theorem.</a:t>
            </a:r>
          </a:p>
        </p:txBody>
      </p:sp>
    </p:spTree>
    <p:extLst>
      <p:ext uri="{BB962C8B-B14F-4D97-AF65-F5344CB8AC3E}">
        <p14:creationId xmlns:p14="http://schemas.microsoft.com/office/powerpoint/2010/main" val="29615242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4AF3C2-EC2C-1264-F2F5-0EA3A7F37968}"/>
              </a:ext>
            </a:extLst>
          </p:cNvPr>
          <p:cNvSpPr txBox="1"/>
          <p:nvPr/>
        </p:nvSpPr>
        <p:spPr>
          <a:xfrm>
            <a:off x="665825" y="612559"/>
            <a:ext cx="11008311" cy="3539430"/>
          </a:xfrm>
          <a:prstGeom prst="rect">
            <a:avLst/>
          </a:prstGeom>
          <a:noFill/>
        </p:spPr>
        <p:txBody>
          <a:bodyPr wrap="square" rtlCol="0">
            <a:spAutoFit/>
          </a:bodyPr>
          <a:lstStyle/>
          <a:p>
            <a:r>
              <a:rPr lang="en-US" sz="3200" dirty="0">
                <a:cs typeface="Times New Roman" panose="02020603050405020304" pitchFamily="18" charset="0"/>
              </a:rPr>
              <a:t>Thus, even if we have quantum computers capable of breaking RSA and ECC, it does not follow that they would be powerful enough to carry out the reduction algorithm in the theorem.</a:t>
            </a:r>
          </a:p>
          <a:p>
            <a:endParaRPr lang="en-US" sz="3200" dirty="0">
              <a:cs typeface="Times New Roman" panose="02020603050405020304" pitchFamily="18" charset="0"/>
            </a:endParaRPr>
          </a:p>
          <a:p>
            <a:r>
              <a:rPr lang="en-US" sz="3200" dirty="0">
                <a:cs typeface="Times New Roman" panose="02020603050405020304" pitchFamily="18" charset="0"/>
              </a:rPr>
              <a:t>● It is estimated that the number of gates in the quantum circuit grows approximately in proportion to the cube of the number of qubits. </a:t>
            </a:r>
            <a:endParaRPr lang="en-US" sz="3200" dirty="0"/>
          </a:p>
        </p:txBody>
      </p:sp>
    </p:spTree>
    <p:extLst>
      <p:ext uri="{BB962C8B-B14F-4D97-AF65-F5344CB8AC3E}">
        <p14:creationId xmlns:p14="http://schemas.microsoft.com/office/powerpoint/2010/main" val="3443888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D7AC25-F5DB-B383-FAA4-AE473931AB34}"/>
              </a:ext>
            </a:extLst>
          </p:cNvPr>
          <p:cNvSpPr txBox="1"/>
          <p:nvPr/>
        </p:nvSpPr>
        <p:spPr>
          <a:xfrm>
            <a:off x="3071674" y="603682"/>
            <a:ext cx="6649376" cy="796075"/>
          </a:xfrm>
          <a:prstGeom prst="rect">
            <a:avLst/>
          </a:prstGeom>
          <a:noFill/>
        </p:spPr>
        <p:txBody>
          <a:bodyPr wrap="square" rtlCol="0">
            <a:spAutoFit/>
          </a:bodyPr>
          <a:lstStyle/>
          <a:p>
            <a:r>
              <a:rPr lang="en-US" sz="4400" dirty="0"/>
              <a:t>1. Quantum Computation</a:t>
            </a:r>
          </a:p>
        </p:txBody>
      </p:sp>
      <p:sp>
        <p:nvSpPr>
          <p:cNvPr id="3" name="TextBox 2">
            <a:extLst>
              <a:ext uri="{FF2B5EF4-FFF2-40B4-BE49-F238E27FC236}">
                <a16:creationId xmlns:a16="http://schemas.microsoft.com/office/drawing/2014/main" id="{06F0BA57-1EFB-A459-39B7-D24D4CC46E81}"/>
              </a:ext>
            </a:extLst>
          </p:cNvPr>
          <p:cNvSpPr txBox="1"/>
          <p:nvPr/>
        </p:nvSpPr>
        <p:spPr>
          <a:xfrm>
            <a:off x="1151138" y="1784412"/>
            <a:ext cx="9889724" cy="4524315"/>
          </a:xfrm>
          <a:prstGeom prst="rect">
            <a:avLst/>
          </a:prstGeom>
          <a:noFill/>
        </p:spPr>
        <p:txBody>
          <a:bodyPr wrap="square" rtlCol="0">
            <a:spAutoFit/>
          </a:bodyPr>
          <a:lstStyle/>
          <a:p>
            <a:r>
              <a:rPr lang="en-US" sz="3200" dirty="0"/>
              <a:t>Exponentially faster than classical computation:</a:t>
            </a:r>
          </a:p>
          <a:p>
            <a:endParaRPr lang="en-US" sz="3200" dirty="0"/>
          </a:p>
          <a:p>
            <a:r>
              <a:rPr lang="en-US" sz="3200" dirty="0"/>
              <a:t>classical — acts on </a:t>
            </a:r>
            <a:r>
              <a:rPr lang="en-US" sz="3200" i="1" dirty="0"/>
              <a:t>n</a:t>
            </a:r>
            <a:r>
              <a:rPr lang="en-US" sz="3200" dirty="0"/>
              <a:t>-bitstrings, that is, elements of an </a:t>
            </a:r>
            <a:r>
              <a:rPr lang="en-US" sz="3200" i="1" dirty="0"/>
              <a:t>n</a:t>
            </a:r>
            <a:r>
              <a:rPr lang="en-US" sz="3200" dirty="0"/>
              <a:t>-dimensional vector space over  </a:t>
            </a:r>
            <a:r>
              <a:rPr lang="en-US" sz="3200" b="1" dirty="0"/>
              <a:t>F</a:t>
            </a:r>
            <a:r>
              <a:rPr lang="en-US" sz="3200" baseline="-25000" dirty="0"/>
              <a:t>2</a:t>
            </a:r>
            <a:r>
              <a:rPr lang="en-US" sz="3200" dirty="0"/>
              <a:t>  </a:t>
            </a:r>
          </a:p>
          <a:p>
            <a:endParaRPr lang="en-US" sz="3200" dirty="0"/>
          </a:p>
          <a:p>
            <a:r>
              <a:rPr lang="en-US" sz="3200" dirty="0"/>
              <a:t>quantum — acts on elements of a 2</a:t>
            </a:r>
            <a:r>
              <a:rPr lang="en-US" sz="3200" i="1" baseline="30000" dirty="0"/>
              <a:t>n</a:t>
            </a:r>
            <a:r>
              <a:rPr lang="en-US" sz="3200" dirty="0"/>
              <a:t>-dimensional vector space over </a:t>
            </a:r>
            <a:r>
              <a:rPr lang="en-US" sz="3200" b="1" dirty="0"/>
              <a:t>C</a:t>
            </a:r>
            <a:r>
              <a:rPr lang="en-US" sz="3200" dirty="0"/>
              <a:t>;  the absolute value squared of each complex component is the probability that the corresponding bitstring will be observed</a:t>
            </a:r>
          </a:p>
        </p:txBody>
      </p:sp>
    </p:spTree>
    <p:extLst>
      <p:ext uri="{BB962C8B-B14F-4D97-AF65-F5344CB8AC3E}">
        <p14:creationId xmlns:p14="http://schemas.microsoft.com/office/powerpoint/2010/main" val="145314337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B4AF3C2-EC2C-1264-F2F5-0EA3A7F37968}"/>
              </a:ext>
            </a:extLst>
          </p:cNvPr>
          <p:cNvSpPr txBox="1"/>
          <p:nvPr/>
        </p:nvSpPr>
        <p:spPr>
          <a:xfrm>
            <a:off x="665825" y="612559"/>
            <a:ext cx="11008311" cy="4524315"/>
          </a:xfrm>
          <a:prstGeom prst="rect">
            <a:avLst/>
          </a:prstGeom>
          <a:noFill/>
        </p:spPr>
        <p:txBody>
          <a:bodyPr wrap="square" rtlCol="0">
            <a:spAutoFit/>
          </a:bodyPr>
          <a:lstStyle/>
          <a:p>
            <a:r>
              <a:rPr lang="en-US" sz="3200" dirty="0">
                <a:cs typeface="Times New Roman" panose="02020603050405020304" pitchFamily="18" charset="0"/>
              </a:rPr>
              <a:t>Thus, even if we have quantum computers capable of breaking RSA and ECC, it does not follow that they would be powerful enough to carry out the reduction algorithm in the theorem.</a:t>
            </a:r>
          </a:p>
          <a:p>
            <a:endParaRPr lang="en-US" sz="3200" dirty="0">
              <a:cs typeface="Times New Roman" panose="02020603050405020304" pitchFamily="18" charset="0"/>
            </a:endParaRPr>
          </a:p>
          <a:p>
            <a:r>
              <a:rPr lang="en-US" sz="3200" dirty="0">
                <a:cs typeface="Times New Roman" panose="02020603050405020304" pitchFamily="18" charset="0"/>
              </a:rPr>
              <a:t>● It is estimated that the number of gates in the quantum circuit grows approximately in proportion to the cube of the number of qubits. This means that the number of gates required for the reduction is ≈ 400 million times greater than the number of gates required for Shor’s algorithm.</a:t>
            </a:r>
            <a:endParaRPr lang="en-US" sz="3200" dirty="0"/>
          </a:p>
        </p:txBody>
      </p:sp>
    </p:spTree>
    <p:extLst>
      <p:ext uri="{BB962C8B-B14F-4D97-AF65-F5344CB8AC3E}">
        <p14:creationId xmlns:p14="http://schemas.microsoft.com/office/powerpoint/2010/main" val="988562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FD4E4E-924D-FC02-54EA-6F9BED96ED39}"/>
              </a:ext>
            </a:extLst>
          </p:cNvPr>
          <p:cNvSpPr txBox="1"/>
          <p:nvPr/>
        </p:nvSpPr>
        <p:spPr>
          <a:xfrm>
            <a:off x="594804" y="870011"/>
            <a:ext cx="10999433"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The problem  SIVP  is believed to be very difficult for general lattices, but not necessarily </a:t>
            </a:r>
            <a:r>
              <a:rPr lang="en-US" sz="3200" dirty="0">
                <a:solidFill>
                  <a:prstClr val="black"/>
                </a:solidFill>
                <a:cs typeface="Times New Roman" panose="02020603050405020304" pitchFamily="18" charset="0"/>
              </a:rPr>
              <a:t>when restricted to special classes of lattices. </a:t>
            </a:r>
          </a:p>
        </p:txBody>
      </p:sp>
    </p:spTree>
    <p:extLst>
      <p:ext uri="{BB962C8B-B14F-4D97-AF65-F5344CB8AC3E}">
        <p14:creationId xmlns:p14="http://schemas.microsoft.com/office/powerpoint/2010/main" val="20031883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FD4E4E-924D-FC02-54EA-6F9BED96ED39}"/>
              </a:ext>
            </a:extLst>
          </p:cNvPr>
          <p:cNvSpPr txBox="1"/>
          <p:nvPr/>
        </p:nvSpPr>
        <p:spPr>
          <a:xfrm>
            <a:off x="594804" y="870011"/>
            <a:ext cx="10999433"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The problem  SIVP  is believed to be very difficult for general lattices, but not necessarily </a:t>
            </a:r>
            <a:r>
              <a:rPr lang="en-US" sz="3200" dirty="0">
                <a:solidFill>
                  <a:prstClr val="black"/>
                </a:solidFill>
                <a:cs typeface="Times New Roman" panose="02020603050405020304" pitchFamily="18" charset="0"/>
              </a:rPr>
              <a:t>when restricted to special classes of lattices.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solidFill>
                <a:prstClr val="black"/>
              </a:solidFill>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cs typeface="Times New Roman" panose="02020603050405020304" pitchFamily="18" charset="0"/>
              </a:rPr>
              <a:t>For efficiency, LWE-based cryptography in practice only uses classes of lattices that have extra structure, for example, lattices of ideals or modules of number rings. </a:t>
            </a:r>
          </a:p>
        </p:txBody>
      </p:sp>
    </p:spTree>
    <p:extLst>
      <p:ext uri="{BB962C8B-B14F-4D97-AF65-F5344CB8AC3E}">
        <p14:creationId xmlns:p14="http://schemas.microsoft.com/office/powerpoint/2010/main" val="229701201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FD4E4E-924D-FC02-54EA-6F9BED96ED39}"/>
              </a:ext>
            </a:extLst>
          </p:cNvPr>
          <p:cNvSpPr txBox="1"/>
          <p:nvPr/>
        </p:nvSpPr>
        <p:spPr>
          <a:xfrm>
            <a:off x="594804" y="870011"/>
            <a:ext cx="10999433" cy="501675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The problem  SIVP  is believed to be very difficult for general lattices, but not necessarily </a:t>
            </a:r>
            <a:r>
              <a:rPr lang="en-US" sz="3200" dirty="0">
                <a:solidFill>
                  <a:prstClr val="black"/>
                </a:solidFill>
                <a:cs typeface="Times New Roman" panose="02020603050405020304" pitchFamily="18" charset="0"/>
              </a:rPr>
              <a:t>when restricted to special classes of lattices.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solidFill>
                <a:prstClr val="black"/>
              </a:solidFill>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cs typeface="Times New Roman" panose="02020603050405020304" pitchFamily="18" charset="0"/>
              </a:rPr>
              <a:t>For efficiency, LWE-based cryptography in practice only uses classes of lattices that have extra structure, for example, lattices of ideals or modules of number rings. Often the lattices are taken from cyclotomic number rings (formed from roots of unity), which have even more structure than the lattices of other number rings.</a:t>
            </a:r>
          </a:p>
        </p:txBody>
      </p:sp>
    </p:spTree>
    <p:extLst>
      <p:ext uri="{BB962C8B-B14F-4D97-AF65-F5344CB8AC3E}">
        <p14:creationId xmlns:p14="http://schemas.microsoft.com/office/powerpoint/2010/main" val="119537143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FD4E4E-924D-FC02-54EA-6F9BED96ED39}"/>
              </a:ext>
            </a:extLst>
          </p:cNvPr>
          <p:cNvSpPr txBox="1"/>
          <p:nvPr/>
        </p:nvSpPr>
        <p:spPr>
          <a:xfrm>
            <a:off x="594804" y="870011"/>
            <a:ext cx="10999433" cy="54914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The problem  SIVP  is believed to be very difficult for general lattices, but not necessarily </a:t>
            </a:r>
            <a:r>
              <a:rPr lang="en-US" sz="3200" dirty="0">
                <a:solidFill>
                  <a:prstClr val="black"/>
                </a:solidFill>
                <a:cs typeface="Times New Roman" panose="02020603050405020304" pitchFamily="18" charset="0"/>
              </a:rPr>
              <a:t>when restricted to special classes of lattices.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solidFill>
                <a:prstClr val="black"/>
              </a:solidFill>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cs typeface="Times New Roman" panose="02020603050405020304" pitchFamily="18" charset="0"/>
              </a:rPr>
              <a:t>For efficiency, LWE-based cryptography in practice only uses classes of lattices that have extra structure, for example, lattices of ideals or modules of number rings. Often the lattices are taken from cyclotomic number rings (formed from roots of unity), which have even more structure than the lattices of other number rings.</a:t>
            </a:r>
            <a:r>
              <a:rPr kumimoji="0" lang="en-US" sz="3200" b="0" i="0" u="none" strike="noStrike" kern="1200" cap="none" spc="0" normalizeH="0" baseline="0" noProof="0" dirty="0">
                <a:ln>
                  <a:noFill/>
                </a:ln>
                <a:solidFill>
                  <a:prstClr val="black"/>
                </a:solidFill>
                <a:effectLst/>
                <a:uLnTx/>
                <a:uFillTx/>
                <a:ea typeface="+mn-ea"/>
                <a:cs typeface="Times New Roman" panose="02020603050405020304" pitchFamily="18" charset="0"/>
              </a:rPr>
              <a:t> It is unknown whether or not SIVP is </a:t>
            </a:r>
            <a:r>
              <a:rPr lang="en-US" sz="3200" dirty="0">
                <a:solidFill>
                  <a:prstClr val="black"/>
                </a:solidFill>
                <a:cs typeface="Times New Roman" panose="02020603050405020304" pitchFamily="18" charset="0"/>
              </a:rPr>
              <a:t>a difficult problem for ideals or modules of cyclotomic rings.</a:t>
            </a:r>
          </a:p>
        </p:txBody>
      </p:sp>
    </p:spTree>
    <p:extLst>
      <p:ext uri="{BB962C8B-B14F-4D97-AF65-F5344CB8AC3E}">
        <p14:creationId xmlns:p14="http://schemas.microsoft.com/office/powerpoint/2010/main" val="135067654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0BD746-14EC-E62C-0B0D-7EA30490ACF4}"/>
              </a:ext>
            </a:extLst>
          </p:cNvPr>
          <p:cNvSpPr txBox="1"/>
          <p:nvPr/>
        </p:nvSpPr>
        <p:spPr>
          <a:xfrm>
            <a:off x="1115430" y="843379"/>
            <a:ext cx="9617673"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ea typeface="+mn-ea"/>
                <a:cs typeface="+mn-cs"/>
              </a:rPr>
              <a:t>A simple way to see how special cyclotomic ideal lattices are compared to general lattices is to look at dimension  </a:t>
            </a:r>
            <a:r>
              <a:rPr kumimoji="0" lang="en-US" sz="3200" b="0" i="1" u="none" strike="noStrike" kern="1200" cap="none" spc="0" normalizeH="0" baseline="0" noProof="0" dirty="0">
                <a:ln>
                  <a:noFill/>
                </a:ln>
                <a:solidFill>
                  <a:prstClr val="black"/>
                </a:solidFill>
                <a:effectLst/>
                <a:uLnTx/>
                <a:uFillTx/>
                <a:ea typeface="+mn-ea"/>
                <a:cs typeface="+mn-cs"/>
              </a:rPr>
              <a:t>n</a:t>
            </a:r>
            <a:r>
              <a:rPr kumimoji="0" lang="en-US" sz="3200" b="0" i="0" u="none" strike="noStrike" kern="1200" cap="none" spc="0" normalizeH="0" baseline="0" noProof="0" dirty="0">
                <a:ln>
                  <a:noFill/>
                </a:ln>
                <a:solidFill>
                  <a:prstClr val="black"/>
                </a:solidFill>
                <a:effectLst/>
                <a:uLnTx/>
                <a:uFillTx/>
                <a:ea typeface="+mn-ea"/>
                <a:cs typeface="+mn-cs"/>
              </a:rPr>
              <a:t> = 2.  </a:t>
            </a:r>
          </a:p>
        </p:txBody>
      </p:sp>
    </p:spTree>
    <p:extLst>
      <p:ext uri="{BB962C8B-B14F-4D97-AF65-F5344CB8AC3E}">
        <p14:creationId xmlns:p14="http://schemas.microsoft.com/office/powerpoint/2010/main" val="121174123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0BD746-14EC-E62C-0B0D-7EA30490ACF4}"/>
              </a:ext>
            </a:extLst>
          </p:cNvPr>
          <p:cNvSpPr txBox="1"/>
          <p:nvPr/>
        </p:nvSpPr>
        <p:spPr>
          <a:xfrm>
            <a:off x="1115430" y="843379"/>
            <a:ext cx="9617673" cy="255454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ea typeface="+mn-ea"/>
                <a:cs typeface="+mn-cs"/>
              </a:rPr>
              <a:t>A simple way to see how special cyclotomic ideal lattices are compared to general lattices is to look at dimension  </a:t>
            </a:r>
            <a:r>
              <a:rPr kumimoji="0" lang="en-US" sz="3200" b="0" i="1" u="none" strike="noStrike" kern="1200" cap="none" spc="0" normalizeH="0" baseline="0" noProof="0" dirty="0">
                <a:ln>
                  <a:noFill/>
                </a:ln>
                <a:solidFill>
                  <a:prstClr val="black"/>
                </a:solidFill>
                <a:effectLst/>
                <a:uLnTx/>
                <a:uFillTx/>
                <a:ea typeface="+mn-ea"/>
                <a:cs typeface="+mn-cs"/>
              </a:rPr>
              <a:t>n</a:t>
            </a:r>
            <a:r>
              <a:rPr kumimoji="0" lang="en-US" sz="3200" b="0" i="0" u="none" strike="noStrike" kern="1200" cap="none" spc="0" normalizeH="0" baseline="0" noProof="0" dirty="0">
                <a:ln>
                  <a:noFill/>
                </a:ln>
                <a:solidFill>
                  <a:prstClr val="black"/>
                </a:solidFill>
                <a:effectLst/>
                <a:uLnTx/>
                <a:uFillTx/>
                <a:ea typeface="+mn-ea"/>
                <a:cs typeface="+mn-cs"/>
              </a:rPr>
              <a:t> = 2.  Any two independent vectors in the plane span a lattice. To find a short basis is simple but not completely trivial using Gauss’s lattice reduction algorithm.</a:t>
            </a:r>
          </a:p>
        </p:txBody>
      </p:sp>
    </p:spTree>
    <p:extLst>
      <p:ext uri="{BB962C8B-B14F-4D97-AF65-F5344CB8AC3E}">
        <p14:creationId xmlns:p14="http://schemas.microsoft.com/office/powerpoint/2010/main" val="235896286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0BD746-14EC-E62C-0B0D-7EA30490ACF4}"/>
              </a:ext>
            </a:extLst>
          </p:cNvPr>
          <p:cNvSpPr txBox="1"/>
          <p:nvPr/>
        </p:nvSpPr>
        <p:spPr>
          <a:xfrm>
            <a:off x="1115430" y="843379"/>
            <a:ext cx="9617673" cy="50208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ea typeface="+mn-ea"/>
                <a:cs typeface="+mn-cs"/>
              </a:rPr>
              <a:t>A simple way to see how special cyclotomic ideal lattices are compared to general lattices is to look at dimension  </a:t>
            </a:r>
            <a:r>
              <a:rPr kumimoji="0" lang="en-US" sz="3200" b="0" i="1" u="none" strike="noStrike" kern="1200" cap="none" spc="0" normalizeH="0" baseline="0" noProof="0" dirty="0">
                <a:ln>
                  <a:noFill/>
                </a:ln>
                <a:solidFill>
                  <a:prstClr val="black"/>
                </a:solidFill>
                <a:effectLst/>
                <a:uLnTx/>
                <a:uFillTx/>
                <a:ea typeface="+mn-ea"/>
                <a:cs typeface="+mn-cs"/>
              </a:rPr>
              <a:t>n</a:t>
            </a:r>
            <a:r>
              <a:rPr kumimoji="0" lang="en-US" sz="3200" b="0" i="0" u="none" strike="noStrike" kern="1200" cap="none" spc="0" normalizeH="0" baseline="0" noProof="0" dirty="0">
                <a:ln>
                  <a:noFill/>
                </a:ln>
                <a:solidFill>
                  <a:prstClr val="black"/>
                </a:solidFill>
                <a:effectLst/>
                <a:uLnTx/>
                <a:uFillTx/>
                <a:ea typeface="+mn-ea"/>
                <a:cs typeface="+mn-cs"/>
              </a:rPr>
              <a:t> = 2.  Any two independent vectors in the plane span a lattice. To find a short basis is simple but not completely trivial using Gauss’s lattice reduction algorithm.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3200" dirty="0">
              <a:solidFill>
                <a:prstClr val="black"/>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3200" dirty="0">
                <a:solidFill>
                  <a:prstClr val="black"/>
                </a:solidFill>
              </a:rPr>
              <a:t>In contrast, the only cyclotomic ideal lattices when  </a:t>
            </a:r>
            <a:r>
              <a:rPr lang="en-US" sz="3200" i="1" dirty="0">
                <a:solidFill>
                  <a:prstClr val="black"/>
                </a:solidFill>
              </a:rPr>
              <a:t>n</a:t>
            </a:r>
            <a:r>
              <a:rPr lang="en-US" sz="3200" dirty="0">
                <a:solidFill>
                  <a:prstClr val="black"/>
                </a:solidFill>
              </a:rPr>
              <a:t> = 2  are the </a:t>
            </a:r>
            <a:r>
              <a:rPr lang="en-US" sz="3200" dirty="0" err="1">
                <a:solidFill>
                  <a:prstClr val="black"/>
                </a:solidFill>
              </a:rPr>
              <a:t>tilings</a:t>
            </a:r>
            <a:r>
              <a:rPr lang="en-US" sz="3200" dirty="0">
                <a:solidFill>
                  <a:prstClr val="black"/>
                </a:solidFill>
              </a:rPr>
              <a:t> of the plane by squares or by equilateral triangles, where the short basis problem is completely trivial.</a:t>
            </a:r>
            <a:endParaRPr kumimoji="0" lang="en-US" sz="32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69311999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shoji, building, crossword puzzle&#10;&#10;Description automatically generated">
            <a:extLst>
              <a:ext uri="{FF2B5EF4-FFF2-40B4-BE49-F238E27FC236}">
                <a16:creationId xmlns:a16="http://schemas.microsoft.com/office/drawing/2014/main" id="{8AA4FBEF-C985-4952-8E64-03747D167E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467" y="1667303"/>
            <a:ext cx="5294716" cy="3523392"/>
          </a:xfrm>
          <a:prstGeom prst="rect">
            <a:avLst/>
          </a:prstGeom>
        </p:spPr>
      </p:pic>
      <p:pic>
        <p:nvPicPr>
          <p:cNvPr id="5" name="Picture 4" descr="A picture containing tiled&#10;&#10;Description automatically generated">
            <a:extLst>
              <a:ext uri="{FF2B5EF4-FFF2-40B4-BE49-F238E27FC236}">
                <a16:creationId xmlns:a16="http://schemas.microsoft.com/office/drawing/2014/main" id="{871FCAEE-8AC2-49CA-B570-3DD5751BC6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53817" y="781642"/>
            <a:ext cx="5294715" cy="5294715"/>
          </a:xfrm>
          <a:prstGeom prst="rect">
            <a:avLst/>
          </a:prstGeom>
        </p:spPr>
      </p:pic>
    </p:spTree>
    <p:extLst>
      <p:ext uri="{BB962C8B-B14F-4D97-AF65-F5344CB8AC3E}">
        <p14:creationId xmlns:p14="http://schemas.microsoft.com/office/powerpoint/2010/main" val="314140581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0F77C5-B820-661F-2C94-7E508F577DA8}"/>
              </a:ext>
            </a:extLst>
          </p:cNvPr>
          <p:cNvSpPr txBox="1"/>
          <p:nvPr/>
        </p:nvSpPr>
        <p:spPr>
          <a:xfrm>
            <a:off x="1171852" y="807868"/>
            <a:ext cx="10156054" cy="1569660"/>
          </a:xfrm>
          <a:prstGeom prst="rect">
            <a:avLst/>
          </a:prstGeom>
          <a:noFill/>
        </p:spPr>
        <p:txBody>
          <a:bodyPr wrap="square" rtlCol="0">
            <a:spAutoFit/>
          </a:bodyPr>
          <a:lstStyle/>
          <a:p>
            <a:r>
              <a:rPr lang="en-US" sz="3200" dirty="0"/>
              <a:t>Each one of these is a serious weakness or gap in the proof of the </a:t>
            </a:r>
            <a:r>
              <a:rPr lang="en-US" sz="3200" dirty="0" err="1"/>
              <a:t>Lyubachevsky</a:t>
            </a:r>
            <a:r>
              <a:rPr lang="en-US" sz="3200" dirty="0"/>
              <a:t>-</a:t>
            </a:r>
            <a:r>
              <a:rPr lang="en-US" sz="3200" dirty="0" err="1"/>
              <a:t>Peikert</a:t>
            </a:r>
            <a:r>
              <a:rPr lang="en-US" sz="3200" dirty="0"/>
              <a:t>-Regev “provable security” theorem. </a:t>
            </a:r>
            <a:endParaRPr lang="en-US" sz="3200" dirty="0">
              <a:cs typeface="Times New Roman" panose="02020603050405020304" pitchFamily="18" charset="0"/>
            </a:endParaRPr>
          </a:p>
        </p:txBody>
      </p:sp>
    </p:spTree>
    <p:extLst>
      <p:ext uri="{BB962C8B-B14F-4D97-AF65-F5344CB8AC3E}">
        <p14:creationId xmlns:p14="http://schemas.microsoft.com/office/powerpoint/2010/main" val="4288213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4C69F47-3EFB-9772-B597-6FB53E7325D1}"/>
              </a:ext>
            </a:extLst>
          </p:cNvPr>
          <p:cNvSpPr txBox="1"/>
          <p:nvPr/>
        </p:nvSpPr>
        <p:spPr>
          <a:xfrm>
            <a:off x="1237129" y="935915"/>
            <a:ext cx="3797450" cy="369332"/>
          </a:xfrm>
          <a:prstGeom prst="rect">
            <a:avLst/>
          </a:prstGeom>
          <a:noFill/>
        </p:spPr>
        <p:txBody>
          <a:bodyPr wrap="square" rtlCol="0">
            <a:spAutoFit/>
          </a:bodyPr>
          <a:lstStyle/>
          <a:p>
            <a:r>
              <a:rPr lang="en-US" dirty="0"/>
              <a:t>            </a:t>
            </a:r>
          </a:p>
        </p:txBody>
      </p:sp>
      <p:sp>
        <p:nvSpPr>
          <p:cNvPr id="4" name="TextBox 3">
            <a:extLst>
              <a:ext uri="{FF2B5EF4-FFF2-40B4-BE49-F238E27FC236}">
                <a16:creationId xmlns:a16="http://schemas.microsoft.com/office/drawing/2014/main" id="{E094120F-8528-CA00-42B4-0E2EE5F333AB}"/>
              </a:ext>
            </a:extLst>
          </p:cNvPr>
          <p:cNvSpPr txBox="1"/>
          <p:nvPr/>
        </p:nvSpPr>
        <p:spPr>
          <a:xfrm>
            <a:off x="645459" y="181957"/>
            <a:ext cx="10596282" cy="1077218"/>
          </a:xfrm>
          <a:prstGeom prst="rect">
            <a:avLst/>
          </a:prstGeom>
          <a:noFill/>
        </p:spPr>
        <p:txBody>
          <a:bodyPr wrap="square" rtlCol="0">
            <a:spAutoFit/>
          </a:bodyPr>
          <a:lstStyle/>
          <a:p>
            <a:r>
              <a:rPr lang="en-US" sz="3200" dirty="0"/>
              <a:t>Reasons to doubt that quantum computing can be carried out on a large scale in the near (or medium) future:</a:t>
            </a:r>
          </a:p>
        </p:txBody>
      </p:sp>
    </p:spTree>
    <p:extLst>
      <p:ext uri="{BB962C8B-B14F-4D97-AF65-F5344CB8AC3E}">
        <p14:creationId xmlns:p14="http://schemas.microsoft.com/office/powerpoint/2010/main" val="231918912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0F77C5-B820-661F-2C94-7E508F577DA8}"/>
              </a:ext>
            </a:extLst>
          </p:cNvPr>
          <p:cNvSpPr txBox="1"/>
          <p:nvPr/>
        </p:nvSpPr>
        <p:spPr>
          <a:xfrm>
            <a:off x="1171852" y="807868"/>
            <a:ext cx="10156054" cy="2062103"/>
          </a:xfrm>
          <a:prstGeom prst="rect">
            <a:avLst/>
          </a:prstGeom>
          <a:noFill/>
        </p:spPr>
        <p:txBody>
          <a:bodyPr wrap="square" rtlCol="0">
            <a:spAutoFit/>
          </a:bodyPr>
          <a:lstStyle/>
          <a:p>
            <a:r>
              <a:rPr lang="en-US" sz="3200" dirty="0"/>
              <a:t>Each one of these is a serious weakness or gap in the proof of the </a:t>
            </a:r>
            <a:r>
              <a:rPr lang="en-US" sz="3200" dirty="0" err="1"/>
              <a:t>Lyubachevsky</a:t>
            </a:r>
            <a:r>
              <a:rPr lang="en-US" sz="3200" dirty="0"/>
              <a:t>-</a:t>
            </a:r>
            <a:r>
              <a:rPr lang="en-US" sz="3200" dirty="0" err="1"/>
              <a:t>Peikert</a:t>
            </a:r>
            <a:r>
              <a:rPr lang="en-US" sz="3200" dirty="0"/>
              <a:t>-Regev “provable security” theorem. Cumulatively, they show that the theorem gives no assurance of security at all.</a:t>
            </a:r>
          </a:p>
        </p:txBody>
      </p:sp>
    </p:spTree>
    <p:extLst>
      <p:ext uri="{BB962C8B-B14F-4D97-AF65-F5344CB8AC3E}">
        <p14:creationId xmlns:p14="http://schemas.microsoft.com/office/powerpoint/2010/main" val="385549921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0F77C5-B820-661F-2C94-7E508F577DA8}"/>
              </a:ext>
            </a:extLst>
          </p:cNvPr>
          <p:cNvSpPr txBox="1"/>
          <p:nvPr/>
        </p:nvSpPr>
        <p:spPr>
          <a:xfrm>
            <a:off x="1171852" y="807868"/>
            <a:ext cx="10156054" cy="4031873"/>
          </a:xfrm>
          <a:prstGeom prst="rect">
            <a:avLst/>
          </a:prstGeom>
          <a:noFill/>
        </p:spPr>
        <p:txBody>
          <a:bodyPr wrap="square" rtlCol="0">
            <a:spAutoFit/>
          </a:bodyPr>
          <a:lstStyle/>
          <a:p>
            <a:r>
              <a:rPr lang="en-US" sz="3200" dirty="0"/>
              <a:t>Each one of these is a serious weakness or gap in the proof of the </a:t>
            </a:r>
            <a:r>
              <a:rPr lang="en-US" sz="3200" dirty="0" err="1"/>
              <a:t>Lyubachevsky</a:t>
            </a:r>
            <a:r>
              <a:rPr lang="en-US" sz="3200" dirty="0"/>
              <a:t>-</a:t>
            </a:r>
            <a:r>
              <a:rPr lang="en-US" sz="3200" dirty="0" err="1"/>
              <a:t>Peikert</a:t>
            </a:r>
            <a:r>
              <a:rPr lang="en-US" sz="3200" dirty="0"/>
              <a:t>-Regev “provable security” theorem. Cumulatively, they show that the theorem gives no assurance of security at all.</a:t>
            </a:r>
          </a:p>
          <a:p>
            <a:endParaRPr lang="en-US" sz="3200" dirty="0"/>
          </a:p>
          <a:p>
            <a:r>
              <a:rPr lang="en-US" sz="3200" dirty="0"/>
              <a:t>Note that our work is concerned with the fallacious use of that theorem and the security assurances that are claimed to follow from the theorem.  </a:t>
            </a:r>
            <a:endParaRPr lang="en-US" sz="3200" dirty="0">
              <a:cs typeface="Times New Roman" panose="02020603050405020304" pitchFamily="18" charset="0"/>
            </a:endParaRPr>
          </a:p>
        </p:txBody>
      </p:sp>
    </p:spTree>
    <p:extLst>
      <p:ext uri="{BB962C8B-B14F-4D97-AF65-F5344CB8AC3E}">
        <p14:creationId xmlns:p14="http://schemas.microsoft.com/office/powerpoint/2010/main" val="92370705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0F77C5-B820-661F-2C94-7E508F577DA8}"/>
              </a:ext>
            </a:extLst>
          </p:cNvPr>
          <p:cNvSpPr txBox="1"/>
          <p:nvPr/>
        </p:nvSpPr>
        <p:spPr>
          <a:xfrm>
            <a:off x="1171852" y="807868"/>
            <a:ext cx="10156054" cy="4524315"/>
          </a:xfrm>
          <a:prstGeom prst="rect">
            <a:avLst/>
          </a:prstGeom>
          <a:noFill/>
        </p:spPr>
        <p:txBody>
          <a:bodyPr wrap="square" rtlCol="0">
            <a:spAutoFit/>
          </a:bodyPr>
          <a:lstStyle/>
          <a:p>
            <a:r>
              <a:rPr lang="en-US" sz="3200" dirty="0"/>
              <a:t>Each one of these is a serious weakness or gap in the proof of the </a:t>
            </a:r>
            <a:r>
              <a:rPr lang="en-US" sz="3200" dirty="0" err="1"/>
              <a:t>Lyubachevsky</a:t>
            </a:r>
            <a:r>
              <a:rPr lang="en-US" sz="3200" dirty="0"/>
              <a:t>-</a:t>
            </a:r>
            <a:r>
              <a:rPr lang="en-US" sz="3200" dirty="0" err="1"/>
              <a:t>Peikert</a:t>
            </a:r>
            <a:r>
              <a:rPr lang="en-US" sz="3200" dirty="0"/>
              <a:t>-Regev “provable security” theorem. Cumulatively, they show that the theorem gives no assurance of security at all.</a:t>
            </a:r>
          </a:p>
          <a:p>
            <a:endParaRPr lang="en-US" sz="3200" dirty="0"/>
          </a:p>
          <a:p>
            <a:r>
              <a:rPr lang="en-US" sz="3200" dirty="0"/>
              <a:t>Note that our work is concerned with the fallacious use of that theorem and the security assurances that are claimed to follow from the theorem.  We have not looked for concrete attacks on LWE-based systems. </a:t>
            </a:r>
            <a:endParaRPr lang="en-US" sz="3200" dirty="0">
              <a:cs typeface="Times New Roman" panose="02020603050405020304" pitchFamily="18" charset="0"/>
            </a:endParaRPr>
          </a:p>
        </p:txBody>
      </p:sp>
    </p:spTree>
    <p:extLst>
      <p:ext uri="{BB962C8B-B14F-4D97-AF65-F5344CB8AC3E}">
        <p14:creationId xmlns:p14="http://schemas.microsoft.com/office/powerpoint/2010/main" val="69922927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0F77C5-B820-661F-2C94-7E508F577DA8}"/>
              </a:ext>
            </a:extLst>
          </p:cNvPr>
          <p:cNvSpPr txBox="1"/>
          <p:nvPr/>
        </p:nvSpPr>
        <p:spPr>
          <a:xfrm>
            <a:off x="1171852" y="807868"/>
            <a:ext cx="10156054" cy="1077218"/>
          </a:xfrm>
          <a:prstGeom prst="rect">
            <a:avLst/>
          </a:prstGeom>
          <a:noFill/>
        </p:spPr>
        <p:txBody>
          <a:bodyPr wrap="square" rtlCol="0">
            <a:spAutoFit/>
          </a:bodyPr>
          <a:lstStyle/>
          <a:p>
            <a:r>
              <a:rPr lang="en-US" sz="3200" dirty="0">
                <a:cs typeface="Times New Roman" panose="02020603050405020304" pitchFamily="18" charset="0"/>
              </a:rPr>
              <a:t>However, other researchers have studied attacks. The work of MATZOV is particularly interesting.</a:t>
            </a:r>
          </a:p>
        </p:txBody>
      </p:sp>
    </p:spTree>
    <p:extLst>
      <p:ext uri="{BB962C8B-B14F-4D97-AF65-F5344CB8AC3E}">
        <p14:creationId xmlns:p14="http://schemas.microsoft.com/office/powerpoint/2010/main" val="85931505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0F77C5-B820-661F-2C94-7E508F577DA8}"/>
              </a:ext>
            </a:extLst>
          </p:cNvPr>
          <p:cNvSpPr txBox="1"/>
          <p:nvPr/>
        </p:nvSpPr>
        <p:spPr>
          <a:xfrm>
            <a:off x="1171852" y="807868"/>
            <a:ext cx="10156054" cy="2554545"/>
          </a:xfrm>
          <a:prstGeom prst="rect">
            <a:avLst/>
          </a:prstGeom>
          <a:noFill/>
        </p:spPr>
        <p:txBody>
          <a:bodyPr wrap="square" rtlCol="0">
            <a:spAutoFit/>
          </a:bodyPr>
          <a:lstStyle/>
          <a:p>
            <a:r>
              <a:rPr lang="en-US" sz="3200" dirty="0">
                <a:cs typeface="Times New Roman" panose="02020603050405020304" pitchFamily="18" charset="0"/>
              </a:rPr>
              <a:t>However, other researchers have studied attacks. The work of MATZOV is particularly interesting.</a:t>
            </a:r>
          </a:p>
          <a:p>
            <a:endParaRPr lang="en-US" sz="3200" dirty="0">
              <a:cs typeface="Times New Roman" panose="02020603050405020304" pitchFamily="18" charset="0"/>
            </a:endParaRPr>
          </a:p>
          <a:p>
            <a:r>
              <a:rPr lang="en-US" sz="3200" dirty="0">
                <a:cs typeface="Times New Roman" panose="02020603050405020304" pitchFamily="18" charset="0"/>
              </a:rPr>
              <a:t>MATZOV = the Hebrew abbreviation of the name of the cryptographic arm of the Israeli Defense Forces.</a:t>
            </a:r>
          </a:p>
        </p:txBody>
      </p:sp>
    </p:spTree>
    <p:extLst>
      <p:ext uri="{BB962C8B-B14F-4D97-AF65-F5344CB8AC3E}">
        <p14:creationId xmlns:p14="http://schemas.microsoft.com/office/powerpoint/2010/main" val="337908465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0F77C5-B820-661F-2C94-7E508F577DA8}"/>
              </a:ext>
            </a:extLst>
          </p:cNvPr>
          <p:cNvSpPr txBox="1"/>
          <p:nvPr/>
        </p:nvSpPr>
        <p:spPr>
          <a:xfrm>
            <a:off x="1171852" y="807868"/>
            <a:ext cx="10156054" cy="5016758"/>
          </a:xfrm>
          <a:prstGeom prst="rect">
            <a:avLst/>
          </a:prstGeom>
          <a:noFill/>
        </p:spPr>
        <p:txBody>
          <a:bodyPr wrap="square" rtlCol="0">
            <a:spAutoFit/>
          </a:bodyPr>
          <a:lstStyle/>
          <a:p>
            <a:r>
              <a:rPr lang="en-US" sz="3200" dirty="0">
                <a:cs typeface="Times New Roman" panose="02020603050405020304" pitchFamily="18" charset="0"/>
              </a:rPr>
              <a:t>However, other researchers have studied attacks. The work of MATZOV is particularly interesting.</a:t>
            </a:r>
          </a:p>
          <a:p>
            <a:endParaRPr lang="en-US" sz="3200" dirty="0">
              <a:cs typeface="Times New Roman" panose="02020603050405020304" pitchFamily="18" charset="0"/>
            </a:endParaRPr>
          </a:p>
          <a:p>
            <a:r>
              <a:rPr lang="en-US" sz="3200" dirty="0">
                <a:cs typeface="Times New Roman" panose="02020603050405020304" pitchFamily="18" charset="0"/>
              </a:rPr>
              <a:t>MATZOV = the Hebrew abbreviation of the name of the cryptographic arm of the Israeli Defense Forces.</a:t>
            </a:r>
          </a:p>
          <a:p>
            <a:endParaRPr lang="en-US" sz="3200" dirty="0">
              <a:cs typeface="Times New Roman" panose="02020603050405020304" pitchFamily="18" charset="0"/>
            </a:endParaRPr>
          </a:p>
          <a:p>
            <a:r>
              <a:rPr lang="en-US" sz="3200" dirty="0">
                <a:cs typeface="Times New Roman" panose="02020603050405020304" pitchFamily="18" charset="0"/>
              </a:rPr>
              <a:t>In April 2022, just two months before NIST announced its decision recommending LWE-based systems, MATZOV published a 54-page preprint titled “Report on the Security of LWE: Improved Dual Lattice Attack.” </a:t>
            </a:r>
          </a:p>
        </p:txBody>
      </p:sp>
    </p:spTree>
    <p:extLst>
      <p:ext uri="{BB962C8B-B14F-4D97-AF65-F5344CB8AC3E}">
        <p14:creationId xmlns:p14="http://schemas.microsoft.com/office/powerpoint/2010/main" val="15452226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634F47-43C9-7192-E017-C40DD3D5B349}"/>
              </a:ext>
            </a:extLst>
          </p:cNvPr>
          <p:cNvSpPr txBox="1"/>
          <p:nvPr/>
        </p:nvSpPr>
        <p:spPr>
          <a:xfrm>
            <a:off x="843379" y="275208"/>
            <a:ext cx="10335087" cy="584775"/>
          </a:xfrm>
          <a:prstGeom prst="rect">
            <a:avLst/>
          </a:prstGeom>
          <a:noFill/>
        </p:spPr>
        <p:txBody>
          <a:bodyPr wrap="square" rtlCol="0">
            <a:spAutoFit/>
          </a:bodyPr>
          <a:lstStyle/>
          <a:p>
            <a:r>
              <a:rPr lang="en-US" sz="3200" dirty="0">
                <a:cs typeface="Times New Roman" panose="02020603050405020304" pitchFamily="18" charset="0"/>
              </a:rPr>
              <a:t>Summary of the MATZOV report	:</a:t>
            </a:r>
          </a:p>
        </p:txBody>
      </p:sp>
    </p:spTree>
    <p:extLst>
      <p:ext uri="{BB962C8B-B14F-4D97-AF65-F5344CB8AC3E}">
        <p14:creationId xmlns:p14="http://schemas.microsoft.com/office/powerpoint/2010/main" val="2967306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634F47-43C9-7192-E017-C40DD3D5B349}"/>
              </a:ext>
            </a:extLst>
          </p:cNvPr>
          <p:cNvSpPr txBox="1"/>
          <p:nvPr/>
        </p:nvSpPr>
        <p:spPr>
          <a:xfrm>
            <a:off x="843379" y="275208"/>
            <a:ext cx="10335087" cy="2062103"/>
          </a:xfrm>
          <a:prstGeom prst="rect">
            <a:avLst/>
          </a:prstGeom>
          <a:noFill/>
        </p:spPr>
        <p:txBody>
          <a:bodyPr wrap="square" rtlCol="0">
            <a:spAutoFit/>
          </a:bodyPr>
          <a:lstStyle/>
          <a:p>
            <a:r>
              <a:rPr lang="en-US" sz="3200" dirty="0">
                <a:cs typeface="Times New Roman" panose="02020603050405020304" pitchFamily="18" charset="0"/>
              </a:rPr>
              <a:t>Summary of the MATZOV report	:</a:t>
            </a:r>
          </a:p>
          <a:p>
            <a:endParaRPr lang="en-US" sz="3200" dirty="0">
              <a:cs typeface="Times New Roman" panose="02020603050405020304" pitchFamily="18" charset="0"/>
            </a:endParaRPr>
          </a:p>
          <a:p>
            <a:r>
              <a:rPr lang="en-US" sz="3200" dirty="0">
                <a:cs typeface="Times New Roman" panose="02020603050405020304" pitchFamily="18" charset="0"/>
              </a:rPr>
              <a:t>● Their “improved dual lattice attack” in its present form is not practical with today’s technology.</a:t>
            </a:r>
          </a:p>
        </p:txBody>
      </p:sp>
    </p:spTree>
    <p:extLst>
      <p:ext uri="{BB962C8B-B14F-4D97-AF65-F5344CB8AC3E}">
        <p14:creationId xmlns:p14="http://schemas.microsoft.com/office/powerpoint/2010/main" val="315701861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634F47-43C9-7192-E017-C40DD3D5B349}"/>
              </a:ext>
            </a:extLst>
          </p:cNvPr>
          <p:cNvSpPr txBox="1"/>
          <p:nvPr/>
        </p:nvSpPr>
        <p:spPr>
          <a:xfrm>
            <a:off x="843379" y="275208"/>
            <a:ext cx="10335087" cy="4524315"/>
          </a:xfrm>
          <a:prstGeom prst="rect">
            <a:avLst/>
          </a:prstGeom>
          <a:noFill/>
        </p:spPr>
        <p:txBody>
          <a:bodyPr wrap="square" rtlCol="0">
            <a:spAutoFit/>
          </a:bodyPr>
          <a:lstStyle/>
          <a:p>
            <a:r>
              <a:rPr lang="en-US" sz="3200" dirty="0">
                <a:cs typeface="Times New Roman" panose="02020603050405020304" pitchFamily="18" charset="0"/>
              </a:rPr>
              <a:t>Summary of the MATZOV report	:</a:t>
            </a:r>
          </a:p>
          <a:p>
            <a:endParaRPr lang="en-US" sz="3200" dirty="0">
              <a:cs typeface="Times New Roman" panose="02020603050405020304" pitchFamily="18" charset="0"/>
            </a:endParaRPr>
          </a:p>
          <a:p>
            <a:r>
              <a:rPr lang="en-US" sz="3200" dirty="0">
                <a:cs typeface="Times New Roman" panose="02020603050405020304" pitchFamily="18" charset="0"/>
              </a:rPr>
              <a:t>● Their “improved dual lattice attack” in its present form is not practical with today’s technology.</a:t>
            </a:r>
          </a:p>
          <a:p>
            <a:endParaRPr lang="en-US" sz="3200" dirty="0">
              <a:cs typeface="Times New Roman" panose="02020603050405020304" pitchFamily="18" charset="0"/>
            </a:endParaRPr>
          </a:p>
          <a:p>
            <a:r>
              <a:rPr lang="en-US" sz="3200" dirty="0">
                <a:cs typeface="Times New Roman" panose="02020603050405020304" pitchFamily="18" charset="0"/>
              </a:rPr>
              <a:t>● However, in §8 of the preprint they discuss major improvements in the attack that MATZOV and other researchers are likely to make in the coming years.</a:t>
            </a:r>
          </a:p>
          <a:p>
            <a:r>
              <a:rPr lang="en-US" sz="3200" dirty="0">
                <a:cs typeface="Times New Roman" panose="02020603050405020304" pitchFamily="18" charset="0"/>
              </a:rPr>
              <a:t> </a:t>
            </a:r>
          </a:p>
        </p:txBody>
      </p:sp>
    </p:spTree>
    <p:extLst>
      <p:ext uri="{BB962C8B-B14F-4D97-AF65-F5344CB8AC3E}">
        <p14:creationId xmlns:p14="http://schemas.microsoft.com/office/powerpoint/2010/main" val="234918956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634F47-43C9-7192-E017-C40DD3D5B349}"/>
              </a:ext>
            </a:extLst>
          </p:cNvPr>
          <p:cNvSpPr txBox="1"/>
          <p:nvPr/>
        </p:nvSpPr>
        <p:spPr>
          <a:xfrm>
            <a:off x="843379" y="275208"/>
            <a:ext cx="10335087" cy="6494085"/>
          </a:xfrm>
          <a:prstGeom prst="rect">
            <a:avLst/>
          </a:prstGeom>
          <a:noFill/>
        </p:spPr>
        <p:txBody>
          <a:bodyPr wrap="square" rtlCol="0">
            <a:spAutoFit/>
          </a:bodyPr>
          <a:lstStyle/>
          <a:p>
            <a:r>
              <a:rPr lang="en-US" sz="3200" dirty="0">
                <a:cs typeface="Times New Roman" panose="02020603050405020304" pitchFamily="18" charset="0"/>
              </a:rPr>
              <a:t>Summary of the MATZOV report	:</a:t>
            </a:r>
          </a:p>
          <a:p>
            <a:endParaRPr lang="en-US" sz="3200" dirty="0">
              <a:cs typeface="Times New Roman" panose="02020603050405020304" pitchFamily="18" charset="0"/>
            </a:endParaRPr>
          </a:p>
          <a:p>
            <a:r>
              <a:rPr lang="en-US" sz="3200" dirty="0">
                <a:cs typeface="Times New Roman" panose="02020603050405020304" pitchFamily="18" charset="0"/>
              </a:rPr>
              <a:t>● Their “improved dual lattice attack” in its present form is not practical with today’s technology.</a:t>
            </a:r>
          </a:p>
          <a:p>
            <a:endParaRPr lang="en-US" sz="3200" dirty="0">
              <a:cs typeface="Times New Roman" panose="02020603050405020304" pitchFamily="18" charset="0"/>
            </a:endParaRPr>
          </a:p>
          <a:p>
            <a:r>
              <a:rPr lang="en-US" sz="3200" dirty="0">
                <a:cs typeface="Times New Roman" panose="02020603050405020304" pitchFamily="18" charset="0"/>
              </a:rPr>
              <a:t>● However, in §8 of the preprint they discuss major improvements in the attack that MATZOV and other researchers are likely to make in the coming years.</a:t>
            </a:r>
          </a:p>
          <a:p>
            <a:r>
              <a:rPr lang="en-US" sz="3200" dirty="0">
                <a:cs typeface="Times New Roman" panose="02020603050405020304" pitchFamily="18" charset="0"/>
              </a:rPr>
              <a:t> </a:t>
            </a:r>
          </a:p>
          <a:p>
            <a:r>
              <a:rPr lang="en-US" sz="3200" dirty="0">
                <a:cs typeface="Times New Roman" panose="02020603050405020304" pitchFamily="18" charset="0"/>
              </a:rPr>
              <a:t>● In the meantime MATZOV  has shown that the true level of security of the LWE-based systems under consideration by NIST (that is, their resistance to attacks) is lower than claimed by their promoters.</a:t>
            </a:r>
            <a:endParaRPr lang="en-US" sz="3200" dirty="0"/>
          </a:p>
        </p:txBody>
      </p:sp>
    </p:spTree>
    <p:extLst>
      <p:ext uri="{BB962C8B-B14F-4D97-AF65-F5344CB8AC3E}">
        <p14:creationId xmlns:p14="http://schemas.microsoft.com/office/powerpoint/2010/main" val="2987902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5442</TotalTime>
  <Words>7325</Words>
  <Application>Microsoft Office PowerPoint</Application>
  <PresentationFormat>Widescreen</PresentationFormat>
  <Paragraphs>407</Paragraphs>
  <Slides>131</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131</vt:i4>
      </vt:variant>
    </vt:vector>
  </HeadingPairs>
  <TitlesOfParts>
    <vt:vector size="138" baseType="lpstr">
      <vt:lpstr>Arial</vt:lpstr>
      <vt:lpstr>Calibri</vt:lpstr>
      <vt:lpstr>Calibri Light</vt:lpstr>
      <vt:lpstr>Cambria Math</vt:lpstr>
      <vt:lpstr>Times New Roman</vt:lpstr>
      <vt:lpstr>Office Theme</vt:lpstr>
      <vt:lpstr>Packager Shell Object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Neal Koblitz</dc:creator>
  <cp:lastModifiedBy>Neal I. Koblitz</cp:lastModifiedBy>
  <cp:revision>354</cp:revision>
  <cp:lastPrinted>2018-09-16T14:40:40Z</cp:lastPrinted>
  <dcterms:created xsi:type="dcterms:W3CDTF">2016-08-15T13:20:01Z</dcterms:created>
  <dcterms:modified xsi:type="dcterms:W3CDTF">2023-11-12T14:01:21Z</dcterms:modified>
</cp:coreProperties>
</file>